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1"/>
  </p:sldMasterIdLst>
  <p:notesMasterIdLst>
    <p:notesMasterId r:id="rId11"/>
  </p:notesMasterIdLst>
  <p:handoutMasterIdLst>
    <p:handoutMasterId r:id="rId12"/>
  </p:handoutMasterIdLst>
  <p:sldIdLst>
    <p:sldId id="467" r:id="rId2"/>
    <p:sldId id="545" r:id="rId3"/>
    <p:sldId id="552" r:id="rId4"/>
    <p:sldId id="547" r:id="rId5"/>
    <p:sldId id="551" r:id="rId6"/>
    <p:sldId id="550" r:id="rId7"/>
    <p:sldId id="546" r:id="rId8"/>
    <p:sldId id="553" r:id="rId9"/>
    <p:sldId id="549" r:id="rId10"/>
  </p:sldIdLst>
  <p:sldSz cx="10058400" cy="77724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chemeClr val="tx1"/>
    </p:penClr>
  </p:showPr>
  <p:clrMru>
    <a:srgbClr val="0000FF"/>
    <a:srgbClr val="000066"/>
    <a:srgbClr val="D9F0FF"/>
    <a:srgbClr val="9E6900"/>
    <a:srgbClr val="FFDC97"/>
    <a:srgbClr val="EE0000"/>
    <a:srgbClr val="A7DBFF"/>
    <a:srgbClr val="00CCFF"/>
    <a:srgbClr val="CCECFF"/>
    <a:srgbClr val="A8BA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0" autoAdjust="0"/>
    <p:restoredTop sz="95222" autoAdjust="0"/>
  </p:normalViewPr>
  <p:slideViewPr>
    <p:cSldViewPr snapToGrid="0">
      <p:cViewPr>
        <p:scale>
          <a:sx n="90" d="100"/>
          <a:sy n="90" d="100"/>
        </p:scale>
        <p:origin x="-1464" y="-354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1884" y="-114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40450" cy="4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1" tIns="46101" rIns="92201" bIns="46101" numCol="1" anchor="t" anchorCtr="0" compatLnSpc="1">
            <a:prstTxWarp prst="textNoShape">
              <a:avLst/>
            </a:prstTxWarp>
          </a:bodyPr>
          <a:lstStyle>
            <a:lvl1pPr defTabSz="921131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317" y="1"/>
            <a:ext cx="3042057" cy="4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1" tIns="46101" rIns="92201" bIns="46101" numCol="1" anchor="t" anchorCtr="0" compatLnSpc="1">
            <a:prstTxWarp prst="textNoShape">
              <a:avLst/>
            </a:prstTxWarp>
          </a:bodyPr>
          <a:lstStyle>
            <a:lvl1pPr algn="r" defTabSz="921131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69932"/>
            <a:ext cx="3040450" cy="4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1" tIns="46101" rIns="92201" bIns="46101" numCol="1" anchor="b" anchorCtr="0" compatLnSpc="1">
            <a:prstTxWarp prst="textNoShape">
              <a:avLst/>
            </a:prstTxWarp>
          </a:bodyPr>
          <a:lstStyle>
            <a:lvl1pPr defTabSz="921131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317" y="8869932"/>
            <a:ext cx="3042057" cy="4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1" tIns="46101" rIns="92201" bIns="46101" numCol="1" anchor="b" anchorCtr="0" compatLnSpc="1">
            <a:prstTxWarp prst="textNoShape">
              <a:avLst/>
            </a:prstTxWarp>
          </a:bodyPr>
          <a:lstStyle>
            <a:lvl1pPr algn="r" defTabSz="921131">
              <a:defRPr sz="1300" smtClean="0"/>
            </a:lvl1pPr>
          </a:lstStyle>
          <a:p>
            <a:pPr>
              <a:defRPr/>
            </a:pPr>
            <a:fld id="{5CEAE1E8-79C9-4493-AE0F-D400201D81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2057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8" tIns="46749" rIns="93498" bIns="46749" numCol="1" anchor="t" anchorCtr="0" compatLnSpc="1">
            <a:prstTxWarp prst="textNoShape">
              <a:avLst/>
            </a:prstTxWarp>
          </a:bodyPr>
          <a:lstStyle>
            <a:lvl1pPr defTabSz="933969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1043" y="1"/>
            <a:ext cx="3042057" cy="4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8" tIns="46749" rIns="93498" bIns="46749" numCol="1" anchor="t" anchorCtr="0" compatLnSpc="1">
            <a:prstTxWarp prst="textNoShape">
              <a:avLst/>
            </a:prstTxWarp>
          </a:bodyPr>
          <a:lstStyle>
            <a:lvl1pPr algn="r" defTabSz="933969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9363" y="695325"/>
            <a:ext cx="4519612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0541"/>
            <a:ext cx="5151560" cy="419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8" tIns="46749" rIns="93498" bIns="46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685"/>
            <a:ext cx="3042057" cy="46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8" tIns="46749" rIns="93498" bIns="46749" numCol="1" anchor="b" anchorCtr="0" compatLnSpc="1">
            <a:prstTxWarp prst="textNoShape">
              <a:avLst/>
            </a:prstTxWarp>
          </a:bodyPr>
          <a:lstStyle>
            <a:lvl1pPr defTabSz="933969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1043" y="8842685"/>
            <a:ext cx="3042057" cy="46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8" tIns="46749" rIns="93498" bIns="46749" numCol="1" anchor="b" anchorCtr="0" compatLnSpc="1">
            <a:prstTxWarp prst="textNoShape">
              <a:avLst/>
            </a:prstTxWarp>
          </a:bodyPr>
          <a:lstStyle>
            <a:lvl1pPr algn="r" defTabSz="933969">
              <a:defRPr sz="1300" smtClean="0"/>
            </a:lvl1pPr>
          </a:lstStyle>
          <a:p>
            <a:pPr>
              <a:defRPr/>
            </a:pPr>
            <a:fld id="{F3266A37-4F88-4F77-B6A7-42F259E8F1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CBA45-15B5-4D39-AA85-18737AA7910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800" dirty="0" smtClean="0">
                <a:latin typeface="Arial" charset="0"/>
              </a:rPr>
              <a:t>Public Financial Management (pause)  Our goal is to help our clients raise, invest and manage the resources they need in the most cost effective manner possible.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19">
              <a:defRPr/>
            </a:pPr>
            <a:fld id="{FA7B9132-F492-48A5-BA6B-BD06FA72A22B}" type="slidenum">
              <a:rPr lang="en-US" smtClean="0"/>
              <a:pPr defTabSz="912719">
                <a:defRPr/>
              </a:pPr>
              <a:t>2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49363" y="695325"/>
            <a:ext cx="452120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19">
              <a:defRPr/>
            </a:pPr>
            <a:fld id="{FA7B9132-F492-48A5-BA6B-BD06FA72A22B}" type="slidenum">
              <a:rPr lang="en-US" smtClean="0"/>
              <a:pPr defTabSz="912719">
                <a:defRPr/>
              </a:pPr>
              <a:t>3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49363" y="695325"/>
            <a:ext cx="452120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19">
              <a:defRPr/>
            </a:pPr>
            <a:fld id="{FA7B9132-F492-48A5-BA6B-BD06FA72A22B}" type="slidenum">
              <a:rPr lang="en-US" smtClean="0"/>
              <a:pPr defTabSz="912719">
                <a:defRPr/>
              </a:pPr>
              <a:t>4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49363" y="695325"/>
            <a:ext cx="452120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19">
              <a:defRPr/>
            </a:pPr>
            <a:fld id="{FA7B9132-F492-48A5-BA6B-BD06FA72A22B}" type="slidenum">
              <a:rPr lang="en-US" smtClean="0"/>
              <a:pPr defTabSz="912719">
                <a:defRPr/>
              </a:pPr>
              <a:t>5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49363" y="695325"/>
            <a:ext cx="452120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19">
              <a:defRPr/>
            </a:pPr>
            <a:fld id="{FA7B9132-F492-48A5-BA6B-BD06FA72A22B}" type="slidenum">
              <a:rPr lang="en-US" smtClean="0"/>
              <a:pPr defTabSz="912719">
                <a:defRPr/>
              </a:pPr>
              <a:t>6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49363" y="695325"/>
            <a:ext cx="452120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19">
              <a:defRPr/>
            </a:pPr>
            <a:fld id="{FA7B9132-F492-48A5-BA6B-BD06FA72A22B}" type="slidenum">
              <a:rPr lang="en-US" smtClean="0"/>
              <a:pPr defTabSz="912719">
                <a:defRPr/>
              </a:pPr>
              <a:t>7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49363" y="695325"/>
            <a:ext cx="452120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19">
              <a:defRPr/>
            </a:pPr>
            <a:fld id="{FA7B9132-F492-48A5-BA6B-BD06FA72A22B}" type="slidenum">
              <a:rPr lang="en-US" smtClean="0"/>
              <a:pPr defTabSz="912719">
                <a:defRPr/>
              </a:pPr>
              <a:t>8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49363" y="695325"/>
            <a:ext cx="452120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19">
              <a:defRPr/>
            </a:pPr>
            <a:fld id="{FA7B9132-F492-48A5-BA6B-BD06FA72A22B}" type="slidenum">
              <a:rPr lang="en-US" smtClean="0"/>
              <a:pPr defTabSz="912719">
                <a:defRPr/>
              </a:pPr>
              <a:t>9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49363" y="695325"/>
            <a:ext cx="4521200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6526213" y="990600"/>
            <a:ext cx="0" cy="6405563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2700" y="7399338"/>
            <a:ext cx="9812338" cy="0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527800" y="993775"/>
            <a:ext cx="3302000" cy="0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519863" y="6186488"/>
            <a:ext cx="3308350" cy="0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9829800" y="990600"/>
            <a:ext cx="0" cy="6405563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50963" y="3352800"/>
            <a:ext cx="3692525" cy="1665288"/>
          </a:xfrm>
        </p:spPr>
        <p:txBody>
          <a:bodyPr lIns="91408" tIns="45704" rIns="91408" bIns="45704"/>
          <a:lstStyle>
            <a:lvl1pPr algn="ctr">
              <a:defRPr sz="3600">
                <a:latin typeface="Garamond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50963" y="5943600"/>
            <a:ext cx="3692525" cy="608013"/>
          </a:xfrm>
        </p:spPr>
        <p:txBody>
          <a:bodyPr lIns="91408" tIns="45704" rIns="91408" bIns="45704"/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7FA622-4A87-4A2A-B3D5-C3979DD5C81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2775" y="304800"/>
            <a:ext cx="2193925" cy="6577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6238" y="304800"/>
            <a:ext cx="6434137" cy="6577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138E1-C30B-4F45-A534-DAD818B80B5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04800"/>
            <a:ext cx="8780462" cy="949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43288" y="1438275"/>
            <a:ext cx="2778125" cy="5443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3813" y="1438275"/>
            <a:ext cx="2779712" cy="5443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C2932-32F1-4681-8366-F270A06EC45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236560"/>
            <a:ext cx="8780462" cy="9493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85D28-C2CF-4725-BF60-49039538C91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4DCEF-F451-44FA-A01A-38608545958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43288" y="1438275"/>
            <a:ext cx="2778125" cy="5443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3813" y="1438275"/>
            <a:ext cx="2779712" cy="5443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1AE7DC-6A0D-498E-BE03-06BA531184D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C2CD39-DB77-458F-AD77-360A7758706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2BD70-1E9A-4324-8C5F-0DC48F3320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C28C9-45DC-408C-98F2-826740624DE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57B9A-2EC4-49FA-815D-F2DD2F5F30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DA99E-1754-4685-8DBE-E2BEDCCD5B9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6238" y="236560"/>
            <a:ext cx="878046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43288" y="1438275"/>
            <a:ext cx="5710237" cy="544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93791" y="7227409"/>
            <a:ext cx="53340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66"/>
                </a:solidFill>
                <a:latin typeface="+mn-lt"/>
              </a:defRPr>
            </a:lvl1pPr>
          </a:lstStyle>
          <a:p>
            <a:fld id="{1195F16F-9BF1-4EF4-8922-8D82B3F8F4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 flipV="1">
            <a:off x="457200" y="1295400"/>
            <a:ext cx="0" cy="6010275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Picture 10" descr="pfm group - glob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82000" y="7129463"/>
            <a:ext cx="457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8187" name="Line 11"/>
          <p:cNvSpPr>
            <a:spLocks noChangeShapeType="1"/>
          </p:cNvSpPr>
          <p:nvPr userDrawn="1"/>
        </p:nvSpPr>
        <p:spPr bwMode="auto">
          <a:xfrm>
            <a:off x="8883650" y="7261225"/>
            <a:ext cx="0" cy="228600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8189" name="Line 13"/>
          <p:cNvSpPr>
            <a:spLocks noChangeShapeType="1"/>
          </p:cNvSpPr>
          <p:nvPr userDrawn="1"/>
        </p:nvSpPr>
        <p:spPr bwMode="auto">
          <a:xfrm>
            <a:off x="450850" y="7385050"/>
            <a:ext cx="7696200" cy="0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8190" name="Line 14"/>
          <p:cNvSpPr>
            <a:spLocks noChangeShapeType="1"/>
          </p:cNvSpPr>
          <p:nvPr userDrawn="1"/>
        </p:nvSpPr>
        <p:spPr bwMode="auto">
          <a:xfrm>
            <a:off x="457200" y="1008792"/>
            <a:ext cx="7680960" cy="0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8191" name="Line 15"/>
          <p:cNvSpPr>
            <a:spLocks noChangeShapeType="1"/>
          </p:cNvSpPr>
          <p:nvPr userDrawn="1"/>
        </p:nvSpPr>
        <p:spPr bwMode="auto">
          <a:xfrm flipH="1" flipV="1">
            <a:off x="450376" y="996287"/>
            <a:ext cx="6824" cy="6385588"/>
          </a:xfrm>
          <a:prstGeom prst="line">
            <a:avLst/>
          </a:prstGeom>
          <a:noFill/>
          <a:ln w="222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29082" y="248803"/>
            <a:ext cx="81676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5pPr>
      <a:lvl6pPr marL="457200"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6pPr>
      <a:lvl7pPr marL="914400"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7pPr>
      <a:lvl8pPr marL="1371600"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8pPr>
      <a:lvl9pPr marL="1828800" algn="l" defTabSz="1019175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Arial" charset="0"/>
        </a:defRPr>
      </a:lvl9pPr>
    </p:titleStyle>
    <p:bodyStyle>
      <a:lvl1pPr marL="234950" indent="-234950" algn="l" defTabSz="1019175" rtl="0" eaLnBrk="0" fontAlgn="base" hangingPunct="0">
        <a:lnSpc>
          <a:spcPct val="120000"/>
        </a:lnSpc>
        <a:spcBef>
          <a:spcPct val="0"/>
        </a:spcBef>
        <a:spcAft>
          <a:spcPct val="50000"/>
        </a:spcAft>
        <a:buClr>
          <a:srgbClr val="000066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228600" algn="l" defTabSz="1019175" rtl="0" eaLnBrk="0" fontAlgn="base" hangingPunct="0">
        <a:spcBef>
          <a:spcPct val="0"/>
        </a:spcBef>
        <a:spcAft>
          <a:spcPct val="50000"/>
        </a:spcAft>
        <a:buClr>
          <a:srgbClr val="000066"/>
        </a:buClr>
        <a:buChar char="–"/>
        <a:defRPr sz="1400">
          <a:solidFill>
            <a:schemeClr val="tx1"/>
          </a:solidFill>
          <a:latin typeface="+mn-lt"/>
        </a:defRPr>
      </a:lvl2pPr>
      <a:lvl3pPr marL="1257300" indent="-228600" algn="l" defTabSz="1019175" rtl="0" eaLnBrk="0" fontAlgn="base" hangingPunct="0">
        <a:spcBef>
          <a:spcPct val="0"/>
        </a:spcBef>
        <a:spcAft>
          <a:spcPct val="50000"/>
        </a:spcAft>
        <a:buClr>
          <a:srgbClr val="000066"/>
        </a:buClr>
        <a:buChar char="•"/>
        <a:defRPr sz="1400">
          <a:solidFill>
            <a:schemeClr val="tx1"/>
          </a:solidFill>
          <a:latin typeface="+mn-lt"/>
        </a:defRPr>
      </a:lvl3pPr>
      <a:lvl4pPr marL="1714500" indent="-228600" algn="l" defTabSz="1019175" rtl="0" eaLnBrk="0" fontAlgn="base" hangingPunct="0">
        <a:spcBef>
          <a:spcPct val="0"/>
        </a:spcBef>
        <a:spcAft>
          <a:spcPct val="50000"/>
        </a:spcAft>
        <a:buClr>
          <a:srgbClr val="000066"/>
        </a:buClr>
        <a:buChar char="–"/>
        <a:defRPr sz="1400">
          <a:solidFill>
            <a:schemeClr val="tx1"/>
          </a:solidFill>
          <a:latin typeface="+mn-lt"/>
        </a:defRPr>
      </a:lvl4pPr>
      <a:lvl5pPr marL="2171700" indent="-230188" algn="l" defTabSz="1019175" rtl="0" eaLnBrk="0" fontAlgn="base" hangingPunct="0">
        <a:spcBef>
          <a:spcPct val="0"/>
        </a:spcBef>
        <a:spcAft>
          <a:spcPct val="50000"/>
        </a:spcAft>
        <a:buClr>
          <a:srgbClr val="000066"/>
        </a:buClr>
        <a:buChar char="»"/>
        <a:defRPr sz="1400">
          <a:solidFill>
            <a:schemeClr val="tx1"/>
          </a:solidFill>
          <a:latin typeface="+mn-lt"/>
        </a:defRPr>
      </a:lvl5pPr>
      <a:lvl6pPr marL="2628900" indent="-230188" algn="l" defTabSz="1019175" rtl="0" eaLnBrk="0" fontAlgn="base" hangingPunct="0">
        <a:spcBef>
          <a:spcPct val="0"/>
        </a:spcBef>
        <a:spcAft>
          <a:spcPct val="50000"/>
        </a:spcAft>
        <a:buClr>
          <a:srgbClr val="000066"/>
        </a:buClr>
        <a:buChar char="»"/>
        <a:defRPr sz="1400">
          <a:solidFill>
            <a:schemeClr val="tx1"/>
          </a:solidFill>
          <a:latin typeface="+mn-lt"/>
        </a:defRPr>
      </a:lvl6pPr>
      <a:lvl7pPr marL="3086100" indent="-230188" algn="l" defTabSz="1019175" rtl="0" eaLnBrk="0" fontAlgn="base" hangingPunct="0">
        <a:spcBef>
          <a:spcPct val="0"/>
        </a:spcBef>
        <a:spcAft>
          <a:spcPct val="50000"/>
        </a:spcAft>
        <a:buClr>
          <a:srgbClr val="000066"/>
        </a:buClr>
        <a:buChar char="»"/>
        <a:defRPr sz="1400">
          <a:solidFill>
            <a:schemeClr val="tx1"/>
          </a:solidFill>
          <a:latin typeface="+mn-lt"/>
        </a:defRPr>
      </a:lvl7pPr>
      <a:lvl8pPr marL="3543300" indent="-230188" algn="l" defTabSz="1019175" rtl="0" eaLnBrk="0" fontAlgn="base" hangingPunct="0">
        <a:spcBef>
          <a:spcPct val="0"/>
        </a:spcBef>
        <a:spcAft>
          <a:spcPct val="50000"/>
        </a:spcAft>
        <a:buClr>
          <a:srgbClr val="000066"/>
        </a:buClr>
        <a:buChar char="»"/>
        <a:defRPr sz="1400">
          <a:solidFill>
            <a:schemeClr val="tx1"/>
          </a:solidFill>
          <a:latin typeface="+mn-lt"/>
        </a:defRPr>
      </a:lvl8pPr>
      <a:lvl9pPr marL="4000500" indent="-230188" algn="l" defTabSz="1019175" rtl="0" eaLnBrk="0" fontAlgn="base" hangingPunct="0">
        <a:spcBef>
          <a:spcPct val="0"/>
        </a:spcBef>
        <a:spcAft>
          <a:spcPct val="50000"/>
        </a:spcAft>
        <a:buClr>
          <a:srgbClr val="000066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042"/>
          <p:cNvSpPr txBox="1">
            <a:spLocks noChangeArrowheads="1"/>
          </p:cNvSpPr>
          <p:nvPr/>
        </p:nvSpPr>
        <p:spPr bwMode="auto">
          <a:xfrm>
            <a:off x="6835775" y="6297613"/>
            <a:ext cx="27686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/>
            <a:r>
              <a:rPr lang="en-US" sz="1400" b="1" dirty="0">
                <a:solidFill>
                  <a:srgbClr val="000066"/>
                </a:solidFill>
                <a:latin typeface="Garamond" pitchFamily="18" charset="0"/>
              </a:rPr>
              <a:t>Our Goal is to help our clients raise, invest and manage their</a:t>
            </a:r>
          </a:p>
          <a:p>
            <a:pPr algn="ctr"/>
            <a:r>
              <a:rPr lang="en-US" sz="1400" b="1" dirty="0">
                <a:solidFill>
                  <a:srgbClr val="000066"/>
                </a:solidFill>
                <a:latin typeface="Garamond" pitchFamily="18" charset="0"/>
              </a:rPr>
              <a:t>resources in the most </a:t>
            </a:r>
          </a:p>
          <a:p>
            <a:pPr algn="ctr"/>
            <a:r>
              <a:rPr lang="en-US" sz="1400" b="1" dirty="0">
                <a:solidFill>
                  <a:srgbClr val="000066"/>
                </a:solidFill>
                <a:latin typeface="Garamond" pitchFamily="18" charset="0"/>
              </a:rPr>
              <a:t>cost-effective manner possible.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382772" y="1763475"/>
            <a:ext cx="6043428" cy="228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0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City of Franklin, Tennessee</a:t>
            </a:r>
          </a:p>
          <a:p>
            <a:pPr marL="0" marR="0" lvl="0" indent="0" algn="ctr" defTabSz="91450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kern="0" noProof="0" dirty="0" smtClean="0">
                <a:solidFill>
                  <a:srgbClr val="000066"/>
                </a:solidFill>
                <a:latin typeface="Garamond" pitchFamily="18" charset="0"/>
                <a:ea typeface="+mj-ea"/>
                <a:cs typeface="+mj-cs"/>
              </a:rPr>
              <a:t>General Obligation and Water/Sewer Debt Strategy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33915" y="4720755"/>
            <a:ext cx="53990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87" tIns="45693" rIns="91387" bIns="45693" anchor="b"/>
          <a:lstStyle/>
          <a:p>
            <a:pPr algn="r" defTabSz="91450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September 16, 2010</a:t>
            </a:r>
            <a:r>
              <a:rPr lang="en-US" sz="17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7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r>
              <a:rPr lang="en-US" sz="1200" i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200" i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r>
              <a:rPr lang="en-US" sz="1200" i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5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5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r>
              <a:rPr lang="en-US" sz="1600" b="1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Public Financial Management, Inc.</a:t>
            </a:r>
            <a:r>
              <a:rPr lang="en-US" b="1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5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5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r>
              <a:rPr lang="en-US" sz="1000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000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r>
              <a:rPr lang="en-US" sz="1200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530 Oak Court Drive, Suite 160</a:t>
            </a:r>
            <a:r>
              <a:rPr lang="en-US" sz="1200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200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r>
              <a:rPr lang="en-US" sz="1200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Memphis, TN 38117-3722</a:t>
            </a:r>
          </a:p>
          <a:p>
            <a:pPr algn="r" defTabSz="91450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200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(901) 682-8356 Ph. </a:t>
            </a:r>
            <a:r>
              <a:rPr lang="en-US" sz="1200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200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r>
              <a:rPr lang="en-US" sz="1200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(901) 682-8686 Fax</a:t>
            </a:r>
            <a:r>
              <a:rPr lang="en-US" sz="1200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200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r>
              <a:rPr lang="en-US" sz="13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www.pfm.com</a:t>
            </a:r>
            <a:br>
              <a:rPr lang="en-US" sz="13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</a:br>
            <a:endParaRPr lang="en-US" sz="1200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8261" y="1482532"/>
            <a:ext cx="2984622" cy="3341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65" y="304060"/>
            <a:ext cx="8006556" cy="9499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Existing Debt Overview – G.O. Bonds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DB0D81-37E9-4B32-94B0-5FEDB15130A6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40228" y="6937829"/>
            <a:ext cx="77126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*Series 2004 Bonds currently show ~$350,000 in present value  savings (August 2010). This Series of bonds is expected to be advanced refunded in October 2010/</a:t>
            </a:r>
          </a:p>
          <a:p>
            <a:endParaRPr lang="en-US" sz="1100" i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309" y="1515878"/>
            <a:ext cx="93440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65" y="304060"/>
            <a:ext cx="8006556" cy="9499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Existing Debt Overview – Sewer &amp; Water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DB0D81-37E9-4B32-94B0-5FEDB15130A6}" type="slidenum">
              <a:rPr lang="en-US" smtClean="0"/>
              <a:pPr/>
              <a:t>3</a:t>
            </a:fld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564" y="1473938"/>
            <a:ext cx="9297216" cy="2406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65" y="304060"/>
            <a:ext cx="8006556" cy="9499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Debt Service Profile – G.O. Bonds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9327" y="1409246"/>
            <a:ext cx="7616598" cy="5443538"/>
          </a:xfrm>
        </p:spPr>
        <p:txBody>
          <a:bodyPr/>
          <a:lstStyle/>
          <a:p>
            <a:pPr marL="1079500" lvl="1" indent="-514350" defTabSz="1018824">
              <a:buNone/>
            </a:pPr>
            <a:endParaRPr lang="en-US" sz="2000" dirty="0" smtClean="0">
              <a:solidFill>
                <a:srgbClr val="000058"/>
              </a:solidFill>
            </a:endParaRPr>
          </a:p>
          <a:p>
            <a:pPr marL="918004" indent="-918004" defTabSz="1018824">
              <a:buNone/>
            </a:pPr>
            <a:endParaRPr lang="en-US" i="0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DB0D81-37E9-4B32-94B0-5FEDB15130A6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40228" y="6937829"/>
            <a:ext cx="69668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*Series 2009B Build America Bonds and Series 2010 RZED Bonds interest is calculated net of Federal Subsidy.</a:t>
            </a:r>
          </a:p>
          <a:p>
            <a:endParaRPr lang="en-US" sz="1100" i="1" dirty="0"/>
          </a:p>
        </p:txBody>
      </p:sp>
      <p:pic>
        <p:nvPicPr>
          <p:cNvPr id="1095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684" y="1146628"/>
            <a:ext cx="8701927" cy="5544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95888" y="3147542"/>
            <a:ext cx="2931886" cy="142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65" y="304060"/>
            <a:ext cx="8006556" cy="9499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Debt Service Profile – Sewer &amp; Water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9327" y="1409246"/>
            <a:ext cx="7616598" cy="5443538"/>
          </a:xfrm>
        </p:spPr>
        <p:txBody>
          <a:bodyPr/>
          <a:lstStyle/>
          <a:p>
            <a:pPr marL="1079500" lvl="1" indent="-514350" defTabSz="1018824">
              <a:buNone/>
            </a:pPr>
            <a:endParaRPr lang="en-US" sz="2000" dirty="0" smtClean="0">
              <a:solidFill>
                <a:srgbClr val="000058"/>
              </a:solidFill>
            </a:endParaRPr>
          </a:p>
          <a:p>
            <a:pPr marL="918004" indent="-918004" defTabSz="1018824">
              <a:buNone/>
            </a:pPr>
            <a:endParaRPr lang="en-US" i="0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DB0D81-37E9-4B32-94B0-5FEDB15130A6}" type="slidenum">
              <a:rPr lang="en-US" smtClean="0"/>
              <a:pPr/>
              <a:t>5</a:t>
            </a:fld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359" y="1403497"/>
            <a:ext cx="8878187" cy="565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2550" y="3952211"/>
            <a:ext cx="2162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65" y="304060"/>
            <a:ext cx="8006556" cy="9499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Future Risk Matrix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42031" y="1409246"/>
            <a:ext cx="7616598" cy="5443538"/>
          </a:xfrm>
        </p:spPr>
        <p:txBody>
          <a:bodyPr/>
          <a:lstStyle/>
          <a:p>
            <a:pPr marL="1079500" lvl="1" indent="-514350" defTabSz="1018824">
              <a:buNone/>
            </a:pPr>
            <a:endParaRPr lang="en-US" sz="2000" dirty="0" smtClean="0">
              <a:solidFill>
                <a:srgbClr val="000058"/>
              </a:solidFill>
            </a:endParaRPr>
          </a:p>
          <a:p>
            <a:pPr marL="918004" indent="-918004" defTabSz="1018824">
              <a:buNone/>
            </a:pPr>
            <a:endParaRPr lang="en-US" i="0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DB0D81-37E9-4B32-94B0-5FEDB15130A6}" type="slidenum">
              <a:rPr lang="en-US" smtClean="0"/>
              <a:pPr/>
              <a:t>6</a:t>
            </a:fld>
            <a:endParaRPr lang="en-US" dirty="0" smtClean="0"/>
          </a:p>
        </p:txBody>
      </p:sp>
      <p:pic>
        <p:nvPicPr>
          <p:cNvPr id="1054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223" y="1931333"/>
            <a:ext cx="9080361" cy="36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384" y="1784580"/>
            <a:ext cx="5058236" cy="34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5187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782" y="4093030"/>
            <a:ext cx="5175096" cy="350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65" y="304060"/>
            <a:ext cx="8006556" cy="9499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Existing Interest Rate &amp; Liquidity Exposure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DB0D81-37E9-4B32-94B0-5FEDB15130A6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85371" y="1524000"/>
            <a:ext cx="393337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General Obligation Bonds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6855" y="1516746"/>
            <a:ext cx="393337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Water &amp; Sewer Revenue Bonds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5180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11690" y="6579736"/>
            <a:ext cx="16478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5183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05123" y="5603423"/>
            <a:ext cx="18383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5186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9199" y="6335259"/>
            <a:ext cx="1552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37274" y="1925153"/>
            <a:ext cx="3878004" cy="26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65" y="304060"/>
            <a:ext cx="8006556" cy="9499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Existing Interest Rate &amp; Liquidity Exposure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DB0D81-37E9-4B32-94B0-5FEDB15130A6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018972" y="1524000"/>
            <a:ext cx="393337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General Obligation Bonds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6057" y="7005346"/>
            <a:ext cx="78336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* Naturally Hedged portion of variable rate debt based on Unreserved Fund Balance of $25,257,000 as of end of June 2010. </a:t>
            </a:r>
            <a:endParaRPr lang="en-US" sz="11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6754" y="1944233"/>
            <a:ext cx="7222561" cy="489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265" y="304060"/>
            <a:ext cx="8006556" cy="9499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Moving Forward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DB0D81-37E9-4B32-94B0-5FEDB15130A6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26045" y="1363836"/>
            <a:ext cx="7489371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Consideration on modification to the City’s debt portfolio:</a:t>
            </a:r>
          </a:p>
          <a:p>
            <a:pPr lvl="1" indent="-28733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Refunding currently callable variable rate without swap to reduce exposure to variable rate debt </a:t>
            </a:r>
          </a:p>
          <a:p>
            <a:pPr lvl="1" indent="-28733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Refunding currently callable variable rate with increased exposure to a particular letter of credit (“LOC”) provider (DEPFA or Bank of America)</a:t>
            </a:r>
          </a:p>
          <a:p>
            <a:pPr lvl="1" indent="-28733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Reduce exposure to lower credit ratings of LOC providers; exisiting credit ratings for the City’s LOC providers:</a:t>
            </a:r>
          </a:p>
          <a:p>
            <a:pPr lvl="2" indent="-223838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dirty="0" smtClean="0"/>
              <a:t>DEPFA (P-1/A-2/F1+; A3/BBB/A-)</a:t>
            </a:r>
          </a:p>
          <a:p>
            <a:pPr lvl="2" indent="-223838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dirty="0" smtClean="0"/>
              <a:t>Bank of America  (P-1/A-1/F1+; Aa3/A+/A+)</a:t>
            </a:r>
          </a:p>
          <a:p>
            <a:pPr lvl="2" indent="-223838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dirty="0" smtClean="0"/>
              <a:t>Suntrust Bank (P-1/A-2/F2; A2/BBB+/A-)</a:t>
            </a:r>
          </a:p>
          <a:p>
            <a:pPr lvl="2" indent="-223838">
              <a:spcAft>
                <a:spcPts val="600"/>
              </a:spcAft>
            </a:pPr>
            <a:endParaRPr lang="en-US" sz="2000" dirty="0" smtClean="0"/>
          </a:p>
          <a:p>
            <a:pPr lvl="2" indent="-223838">
              <a:spcAft>
                <a:spcPts val="600"/>
              </a:spcAft>
            </a:pPr>
            <a:endParaRPr lang="en-US" sz="2000" dirty="0" smtClean="0"/>
          </a:p>
          <a:p>
            <a:pPr marL="0" lvl="2">
              <a:spcAft>
                <a:spcPts val="600"/>
              </a:spcAft>
            </a:pPr>
            <a:r>
              <a:rPr lang="en-US" sz="2000" dirty="0" smtClean="0"/>
              <a:t>Based on these considerations, we have selected the Series VI-B-1 2004 Series of Bonds to refund. This will reduce the City’s exposure to variable rate debt and credit of DEPFA. 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FM Presentation Template">
  <a:themeElements>
    <a:clrScheme name="PFM Presentation Template 1">
      <a:dk1>
        <a:srgbClr val="000000"/>
      </a:dk1>
      <a:lt1>
        <a:srgbClr val="FFFFFF"/>
      </a:lt1>
      <a:dk2>
        <a:srgbClr val="3333CC"/>
      </a:dk2>
      <a:lt2>
        <a:srgbClr val="808080"/>
      </a:lt2>
      <a:accent1>
        <a:srgbClr val="CCFF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E2FFFF"/>
      </a:accent5>
      <a:accent6>
        <a:srgbClr val="2D2DB9"/>
      </a:accent6>
      <a:hlink>
        <a:srgbClr val="CCCCFF"/>
      </a:hlink>
      <a:folHlink>
        <a:srgbClr val="B2B2B2"/>
      </a:folHlink>
    </a:clrScheme>
    <a:fontScheme name="PFM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FM Presentation Template 1">
        <a:dk1>
          <a:srgbClr val="000000"/>
        </a:dk1>
        <a:lt1>
          <a:srgbClr val="FFFFFF"/>
        </a:lt1>
        <a:dk2>
          <a:srgbClr val="3333CC"/>
        </a:dk2>
        <a:lt2>
          <a:srgbClr val="808080"/>
        </a:lt2>
        <a:accent1>
          <a:srgbClr val="CC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PFM Presentation Template 012004</Template>
  <TotalTime>6271</TotalTime>
  <Words>336</Words>
  <Application>Microsoft Office PowerPoint</Application>
  <PresentationFormat>Custom</PresentationFormat>
  <Paragraphs>49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PFM Presentation Template</vt:lpstr>
      <vt:lpstr>Slide 1</vt:lpstr>
      <vt:lpstr>Existing Debt Overview – G.O. Bonds</vt:lpstr>
      <vt:lpstr>Existing Debt Overview – Sewer &amp; Water</vt:lpstr>
      <vt:lpstr>Debt Service Profile – G.O. Bonds</vt:lpstr>
      <vt:lpstr>Debt Service Profile – Sewer &amp; Water</vt:lpstr>
      <vt:lpstr>Future Risk Matrix </vt:lpstr>
      <vt:lpstr>Existing Interest Rate &amp; Liquidity Exposure</vt:lpstr>
      <vt:lpstr>Existing Interest Rate &amp; Liquidity Exposure</vt:lpstr>
      <vt:lpstr>Moving Forward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PFM Overview Presentation</dc:title>
  <dc:subject>Animated Version</dc:subject>
  <dc:creator>Martha Vermuth</dc:creator>
  <cp:keywords/>
  <dc:description/>
  <cp:lastModifiedBy>eric.stuckey</cp:lastModifiedBy>
  <cp:revision>436</cp:revision>
  <cp:lastPrinted>1999-02-02T15:20:28Z</cp:lastPrinted>
  <dcterms:created xsi:type="dcterms:W3CDTF">1998-07-06T16:09:16Z</dcterms:created>
  <dcterms:modified xsi:type="dcterms:W3CDTF">2010-09-10T22:28:31Z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lename">
    <vt:lpwstr>H:\CLIENTS\F_CLIENTS\FRANKLIN, TN\2010 GENERAL CONSULTING\FRANKLIN_DEBT MONITOR UPDATE_03.29.2010.PPTX</vt:lpwstr>
  </property>
</Properties>
</file>