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6.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9.xml" ContentType="application/vnd.openxmlformats-officedocument.drawingml.chart+xml"/>
  <Override PartName="/ppt/charts/chart20.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1.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2" r:id="rId8"/>
    <p:sldId id="264" r:id="rId9"/>
    <p:sldId id="265" r:id="rId10"/>
    <p:sldId id="267" r:id="rId11"/>
    <p:sldId id="266" r:id="rId12"/>
    <p:sldId id="268" r:id="rId13"/>
    <p:sldId id="269" r:id="rId14"/>
    <p:sldId id="270" r:id="rId15"/>
    <p:sldId id="271" r:id="rId16"/>
    <p:sldId id="273" r:id="rId17"/>
    <p:sldId id="274" r:id="rId18"/>
    <p:sldId id="276" r:id="rId19"/>
    <p:sldId id="275" r:id="rId20"/>
    <p:sldId id="277" r:id="rId21"/>
    <p:sldId id="278" r:id="rId22"/>
    <p:sldId id="279"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0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3.xml"/><Relationship Id="rId1" Type="http://schemas.microsoft.com/office/2011/relationships/chartStyle" Target="style13.xml"/></Relationships>
</file>

<file path=ppt/charts/_rels/chart16.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Envision%20Franklin%20Update%20Survey%20Results.xlsx" TargetMode="External"/><Relationship Id="rId2" Type="http://schemas.microsoft.com/office/2011/relationships/chartColorStyle" Target="colors14.xml"/><Relationship Id="rId1" Type="http://schemas.microsoft.com/office/2011/relationships/chartStyle" Target="style14.xml"/></Relationships>
</file>

<file path=ppt/charts/_rels/chart17.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7.xml"/><Relationship Id="rId1" Type="http://schemas.microsoft.com/office/2011/relationships/chartStyle" Target="style17.xml"/></Relationships>
</file>

<file path=ppt/charts/_rels/chart21.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8.xml"/><Relationship Id="rId1" Type="http://schemas.microsoft.com/office/2011/relationships/chartStyle" Target="style18.xml"/></Relationships>
</file>

<file path=ppt/charts/_rels/chart3.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Envision%20Franklin%20Update%20Survey%20Results.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Envision%20Franklin%20Update%20Survey%20Results.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DEPTDATA\Planning\REGULATIONS%20&amp;%20PLANS\Envision%20Franklin\5%20Year%20Update\Outreach%20and%20Engagement\Community%20Survey\Envision%20Franklin%20Update%20Survey%20Result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strCache>
            </c:strRef>
          </c:tx>
          <c:spPr>
            <a:solidFill>
              <a:srgbClr val="00BF6F"/>
            </a:solidFill>
          </c:spPr>
          <c:invertIfNegative val="0"/>
          <c:dPt>
            <c:idx val="0"/>
            <c:invertIfNegative val="0"/>
            <c:bubble3D val="0"/>
            <c:spPr>
              <a:solidFill>
                <a:schemeClr val="accent1">
                  <a:lumMod val="50000"/>
                </a:schemeClr>
              </a:solidFill>
              <a:ln w="0">
                <a:noFill/>
              </a:ln>
            </c:spPr>
            <c:extLst>
              <c:ext xmlns:c16="http://schemas.microsoft.com/office/drawing/2014/chart" uri="{C3380CC4-5D6E-409C-BE32-E72D297353CC}">
                <c16:uniqueId val="{00000001-244B-4DE2-BE16-2BCF8D61EB34}"/>
              </c:ext>
            </c:extLst>
          </c:dPt>
          <c:dPt>
            <c:idx val="1"/>
            <c:invertIfNegative val="0"/>
            <c:bubble3D val="0"/>
            <c:spPr>
              <a:solidFill>
                <a:srgbClr val="507CB6"/>
              </a:solidFill>
              <a:ln w="0">
                <a:noFill/>
              </a:ln>
            </c:spPr>
            <c:extLst>
              <c:ext xmlns:c16="http://schemas.microsoft.com/office/drawing/2014/chart" uri="{C3380CC4-5D6E-409C-BE32-E72D297353CC}">
                <c16:uniqueId val="{00000003-244B-4DE2-BE16-2BCF8D61EB34}"/>
              </c:ext>
            </c:extLst>
          </c:dPt>
          <c:dPt>
            <c:idx val="2"/>
            <c:invertIfNegative val="0"/>
            <c:bubble3D val="0"/>
            <c:spPr>
              <a:solidFill>
                <a:schemeClr val="bg1">
                  <a:lumMod val="50000"/>
                </a:schemeClr>
              </a:solidFill>
              <a:ln w="0">
                <a:noFill/>
              </a:ln>
            </c:spPr>
            <c:extLst>
              <c:ext xmlns:c16="http://schemas.microsoft.com/office/drawing/2014/chart" uri="{C3380CC4-5D6E-409C-BE32-E72D297353CC}">
                <c16:uniqueId val="{00000005-244B-4DE2-BE16-2BCF8D61EB34}"/>
              </c:ext>
            </c:extLst>
          </c:dPt>
          <c:dPt>
            <c:idx val="3"/>
            <c:invertIfNegative val="0"/>
            <c:bubble3D val="0"/>
            <c:spPr>
              <a:solidFill>
                <a:schemeClr val="accent1">
                  <a:lumMod val="20000"/>
                  <a:lumOff val="80000"/>
                </a:schemeClr>
              </a:solidFill>
              <a:ln w="0">
                <a:noFill/>
              </a:ln>
            </c:spPr>
            <c:extLst>
              <c:ext xmlns:c16="http://schemas.microsoft.com/office/drawing/2014/chart" uri="{C3380CC4-5D6E-409C-BE32-E72D297353CC}">
                <c16:uniqueId val="{00000007-244B-4DE2-BE16-2BCF8D61EB34}"/>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I have never heard of Envision Franklin</c:v>
                </c:pt>
                <c:pt idx="1">
                  <c:v>I have heard of Envision Franklin, but I've never used or seen it</c:v>
                </c:pt>
                <c:pt idx="2">
                  <c:v>I have some working knowledge of Envision Franklin</c:v>
                </c:pt>
                <c:pt idx="3">
                  <c:v>I know Envision Franklin well</c:v>
                </c:pt>
              </c:strCache>
            </c:strRef>
          </c:cat>
          <c:val>
            <c:numRef>
              <c:f>Sheet1!$B$2:$B$5</c:f>
              <c:numCache>
                <c:formatCode>General</c:formatCode>
                <c:ptCount val="4"/>
                <c:pt idx="0">
                  <c:v>0.25459999999999999</c:v>
                </c:pt>
                <c:pt idx="1">
                  <c:v>0.34260000000000002</c:v>
                </c:pt>
                <c:pt idx="2">
                  <c:v>0.33129999999999998</c:v>
                </c:pt>
                <c:pt idx="3">
                  <c:v>7.1499999999999994E-2</c:v>
                </c:pt>
              </c:numCache>
            </c:numRef>
          </c:val>
          <c:extLst>
            <c:ext xmlns:c16="http://schemas.microsoft.com/office/drawing/2014/chart" uri="{C3380CC4-5D6E-409C-BE32-E72D297353CC}">
              <c16:uniqueId val="{00000008-244B-4DE2-BE16-2BCF8D61EB34}"/>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2000" b="0">
                <a:solidFill>
                  <a:schemeClr val="tx1"/>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chemeClr val="tx1"/>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'Historic Preservation'!$M$1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'Historic Preservation'!$L$2:$L$12</c:f>
              <c:strCache>
                <c:ptCount val="11"/>
                <c:pt idx="0">
                  <c:v>Slow or Stop Growth</c:v>
                </c:pt>
                <c:pt idx="1">
                  <c:v>Anti Middle 8</c:v>
                </c:pt>
                <c:pt idx="2">
                  <c:v>Exists, therefore not a priotiry</c:v>
                </c:pt>
                <c:pt idx="3">
                  <c:v>HZC Qualifications</c:v>
                </c:pt>
                <c:pt idx="4">
                  <c:v>Zoning</c:v>
                </c:pt>
                <c:pt idx="5">
                  <c:v>Leanency in Enforcement</c:v>
                </c:pt>
                <c:pt idx="6">
                  <c:v>Outside Downtown</c:v>
                </c:pt>
                <c:pt idx="7">
                  <c:v>Wording</c:v>
                </c:pt>
                <c:pt idx="8">
                  <c:v>Free Market</c:v>
                </c:pt>
                <c:pt idx="9">
                  <c:v>Stricter Enforcement of Principle</c:v>
                </c:pt>
                <c:pt idx="10">
                  <c:v>Controversial Historic Landmarks</c:v>
                </c:pt>
              </c:strCache>
            </c:strRef>
          </c:cat>
          <c:val>
            <c:numRef>
              <c:f>'Historic Preservation'!$M$2:$M$12</c:f>
              <c:numCache>
                <c:formatCode>General</c:formatCode>
                <c:ptCount val="11"/>
                <c:pt idx="0">
                  <c:v>2</c:v>
                </c:pt>
                <c:pt idx="1">
                  <c:v>2</c:v>
                </c:pt>
                <c:pt idx="2">
                  <c:v>2</c:v>
                </c:pt>
                <c:pt idx="3">
                  <c:v>2</c:v>
                </c:pt>
                <c:pt idx="4">
                  <c:v>2</c:v>
                </c:pt>
                <c:pt idx="5">
                  <c:v>6</c:v>
                </c:pt>
                <c:pt idx="6">
                  <c:v>6</c:v>
                </c:pt>
                <c:pt idx="7">
                  <c:v>6</c:v>
                </c:pt>
                <c:pt idx="8">
                  <c:v>8</c:v>
                </c:pt>
                <c:pt idx="9">
                  <c:v>11</c:v>
                </c:pt>
                <c:pt idx="10">
                  <c:v>16</c:v>
                </c:pt>
              </c:numCache>
            </c:numRef>
          </c:val>
          <c:extLst>
            <c:ext xmlns:c16="http://schemas.microsoft.com/office/drawing/2014/chart" uri="{C3380CC4-5D6E-409C-BE32-E72D297353CC}">
              <c16:uniqueId val="{00000000-801C-4F75-9900-F2D0080BF6DE}"/>
            </c:ext>
          </c:extLst>
        </c:ser>
        <c:dLbls>
          <c:showLegendKey val="0"/>
          <c:showVal val="0"/>
          <c:showCatName val="0"/>
          <c:showSerName val="0"/>
          <c:showPercent val="0"/>
          <c:showBubbleSize val="0"/>
        </c:dLbls>
        <c:gapWidth val="182"/>
        <c:axId val="781873088"/>
        <c:axId val="781871448"/>
      </c:barChart>
      <c:catAx>
        <c:axId val="781873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1871448"/>
        <c:crosses val="autoZero"/>
        <c:auto val="1"/>
        <c:lblAlgn val="ctr"/>
        <c:lblOffset val="100"/>
        <c:noMultiLvlLbl val="0"/>
      </c:catAx>
      <c:valAx>
        <c:axId val="7818714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1873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'Natural Beauty'!$N$1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'Natural Beauty'!$M$2:$M$11</c:f>
              <c:strCache>
                <c:ptCount val="10"/>
                <c:pt idx="0">
                  <c:v>Slow or Stop Sprawl</c:v>
                </c:pt>
                <c:pt idx="1">
                  <c:v>Character of Franklin</c:v>
                </c:pt>
                <c:pt idx="2">
                  <c:v>Free Market</c:v>
                </c:pt>
                <c:pt idx="3">
                  <c:v>Priority</c:v>
                </c:pt>
                <c:pt idx="4">
                  <c:v>Upkeep</c:v>
                </c:pt>
                <c:pt idx="5">
                  <c:v>Water Features</c:v>
                </c:pt>
                <c:pt idx="6">
                  <c:v>Slow or Stop Growth</c:v>
                </c:pt>
                <c:pt idx="7">
                  <c:v>Nature Conservation</c:v>
                </c:pt>
                <c:pt idx="8">
                  <c:v>Wording</c:v>
                </c:pt>
                <c:pt idx="9">
                  <c:v>Stricter Enforcement of Principle</c:v>
                </c:pt>
              </c:strCache>
            </c:strRef>
          </c:cat>
          <c:val>
            <c:numRef>
              <c:f>'Natural Beauty'!$N$2:$N$11</c:f>
              <c:numCache>
                <c:formatCode>General</c:formatCode>
                <c:ptCount val="10"/>
                <c:pt idx="0">
                  <c:v>2</c:v>
                </c:pt>
                <c:pt idx="1">
                  <c:v>2</c:v>
                </c:pt>
                <c:pt idx="2">
                  <c:v>2</c:v>
                </c:pt>
                <c:pt idx="3">
                  <c:v>2</c:v>
                </c:pt>
                <c:pt idx="4">
                  <c:v>2</c:v>
                </c:pt>
                <c:pt idx="5">
                  <c:v>2</c:v>
                </c:pt>
                <c:pt idx="6">
                  <c:v>7</c:v>
                </c:pt>
                <c:pt idx="7">
                  <c:v>10</c:v>
                </c:pt>
                <c:pt idx="8">
                  <c:v>10</c:v>
                </c:pt>
                <c:pt idx="9">
                  <c:v>20</c:v>
                </c:pt>
              </c:numCache>
            </c:numRef>
          </c:val>
          <c:extLst>
            <c:ext xmlns:c16="http://schemas.microsoft.com/office/drawing/2014/chart" uri="{C3380CC4-5D6E-409C-BE32-E72D297353CC}">
              <c16:uniqueId val="{00000000-471A-4258-AE9B-EF60F944CBA9}"/>
            </c:ext>
          </c:extLst>
        </c:ser>
        <c:dLbls>
          <c:showLegendKey val="0"/>
          <c:showVal val="0"/>
          <c:showCatName val="0"/>
          <c:showSerName val="0"/>
          <c:showPercent val="0"/>
          <c:showBubbleSize val="0"/>
        </c:dLbls>
        <c:gapWidth val="182"/>
        <c:axId val="522584456"/>
        <c:axId val="522587080"/>
      </c:barChart>
      <c:catAx>
        <c:axId val="522584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2587080"/>
        <c:crosses val="autoZero"/>
        <c:auto val="1"/>
        <c:lblAlgn val="ctr"/>
        <c:lblOffset val="100"/>
        <c:noMultiLvlLbl val="0"/>
      </c:catAx>
      <c:valAx>
        <c:axId val="5225870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2584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'Exceptional Design'!$M$1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'Exceptional Design'!$L$2:$L$12</c:f>
              <c:strCache>
                <c:ptCount val="11"/>
                <c:pt idx="0">
                  <c:v>Design Diversity</c:v>
                </c:pt>
                <c:pt idx="1">
                  <c:v>Historic Character</c:v>
                </c:pt>
                <c:pt idx="2">
                  <c:v>Infill</c:v>
                </c:pt>
                <c:pt idx="3">
                  <c:v>Free Market</c:v>
                </c:pt>
                <c:pt idx="4">
                  <c:v>Walkability</c:v>
                </c:pt>
                <c:pt idx="5">
                  <c:v>Slow or Stop Growth</c:v>
                </c:pt>
                <c:pt idx="6">
                  <c:v>Nature Conservation</c:v>
                </c:pt>
                <c:pt idx="7">
                  <c:v>Affordability</c:v>
                </c:pt>
                <c:pt idx="8">
                  <c:v>Wording</c:v>
                </c:pt>
                <c:pt idx="9">
                  <c:v>Stricter Enforcement of Principle</c:v>
                </c:pt>
                <c:pt idx="10">
                  <c:v>Character of Franklin</c:v>
                </c:pt>
              </c:strCache>
            </c:strRef>
          </c:cat>
          <c:val>
            <c:numRef>
              <c:f>'Exceptional Design'!$M$2:$M$12</c:f>
              <c:numCache>
                <c:formatCode>General</c:formatCode>
                <c:ptCount val="11"/>
                <c:pt idx="0">
                  <c:v>2</c:v>
                </c:pt>
                <c:pt idx="1">
                  <c:v>2</c:v>
                </c:pt>
                <c:pt idx="2">
                  <c:v>2</c:v>
                </c:pt>
                <c:pt idx="3">
                  <c:v>3</c:v>
                </c:pt>
                <c:pt idx="4">
                  <c:v>3</c:v>
                </c:pt>
                <c:pt idx="5">
                  <c:v>4</c:v>
                </c:pt>
                <c:pt idx="6">
                  <c:v>6</c:v>
                </c:pt>
                <c:pt idx="7">
                  <c:v>7</c:v>
                </c:pt>
                <c:pt idx="8">
                  <c:v>10</c:v>
                </c:pt>
                <c:pt idx="9">
                  <c:v>12</c:v>
                </c:pt>
                <c:pt idx="10">
                  <c:v>15</c:v>
                </c:pt>
              </c:numCache>
            </c:numRef>
          </c:val>
          <c:extLst>
            <c:ext xmlns:c16="http://schemas.microsoft.com/office/drawing/2014/chart" uri="{C3380CC4-5D6E-409C-BE32-E72D297353CC}">
              <c16:uniqueId val="{00000000-CA7C-4730-A7D5-86B8C6BD7C63}"/>
            </c:ext>
          </c:extLst>
        </c:ser>
        <c:dLbls>
          <c:showLegendKey val="0"/>
          <c:showVal val="0"/>
          <c:showCatName val="0"/>
          <c:showSerName val="0"/>
          <c:showPercent val="0"/>
          <c:showBubbleSize val="0"/>
        </c:dLbls>
        <c:gapWidth val="182"/>
        <c:axId val="719194480"/>
        <c:axId val="719192512"/>
      </c:barChart>
      <c:catAx>
        <c:axId val="719194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19192512"/>
        <c:crosses val="autoZero"/>
        <c:auto val="1"/>
        <c:lblAlgn val="ctr"/>
        <c:lblOffset val="100"/>
        <c:noMultiLvlLbl val="0"/>
      </c:catAx>
      <c:valAx>
        <c:axId val="7191925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9194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'Connected Community'!$N$1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'Connected Community'!$M$2:$M$17</c:f>
              <c:strCache>
                <c:ptCount val="16"/>
                <c:pt idx="0">
                  <c:v>Nature Conservation</c:v>
                </c:pt>
                <c:pt idx="1">
                  <c:v>Traffic</c:v>
                </c:pt>
                <c:pt idx="2">
                  <c:v>Child Safety</c:v>
                </c:pt>
                <c:pt idx="3">
                  <c:v>Greenway</c:v>
                </c:pt>
                <c:pt idx="4">
                  <c:v>Street Priority over Sidewalks</c:v>
                </c:pt>
                <c:pt idx="5">
                  <c:v>Character of Franklin</c:v>
                </c:pt>
                <c:pt idx="6">
                  <c:v>Safety</c:v>
                </c:pt>
                <c:pt idx="7">
                  <c:v>Pro Transit</c:v>
                </c:pt>
                <c:pt idx="8">
                  <c:v>Trains</c:v>
                </c:pt>
                <c:pt idx="9">
                  <c:v>Prioritize Streets over Bike Routes</c:v>
                </c:pt>
                <c:pt idx="10">
                  <c:v>Wording</c:v>
                </c:pt>
                <c:pt idx="11">
                  <c:v>Prioritize Streets over Walkability</c:v>
                </c:pt>
                <c:pt idx="12">
                  <c:v>Infrastructure</c:v>
                </c:pt>
                <c:pt idx="13">
                  <c:v>Stricter Enforcement of Principle</c:v>
                </c:pt>
                <c:pt idx="14">
                  <c:v>Walkability</c:v>
                </c:pt>
                <c:pt idx="15">
                  <c:v>Prioritize Streets over Transit</c:v>
                </c:pt>
              </c:strCache>
            </c:strRef>
          </c:cat>
          <c:val>
            <c:numRef>
              <c:f>'Connected Community'!$N$2:$N$17</c:f>
              <c:numCache>
                <c:formatCode>General</c:formatCode>
                <c:ptCount val="16"/>
                <c:pt idx="0">
                  <c:v>2</c:v>
                </c:pt>
                <c:pt idx="1">
                  <c:v>2</c:v>
                </c:pt>
                <c:pt idx="2">
                  <c:v>3</c:v>
                </c:pt>
                <c:pt idx="3">
                  <c:v>3</c:v>
                </c:pt>
                <c:pt idx="4">
                  <c:v>4</c:v>
                </c:pt>
                <c:pt idx="5">
                  <c:v>4</c:v>
                </c:pt>
                <c:pt idx="6">
                  <c:v>4</c:v>
                </c:pt>
                <c:pt idx="7">
                  <c:v>5</c:v>
                </c:pt>
                <c:pt idx="8">
                  <c:v>5</c:v>
                </c:pt>
                <c:pt idx="9">
                  <c:v>6</c:v>
                </c:pt>
                <c:pt idx="10">
                  <c:v>6</c:v>
                </c:pt>
                <c:pt idx="11">
                  <c:v>7</c:v>
                </c:pt>
                <c:pt idx="12">
                  <c:v>7</c:v>
                </c:pt>
                <c:pt idx="13">
                  <c:v>10</c:v>
                </c:pt>
                <c:pt idx="14">
                  <c:v>12</c:v>
                </c:pt>
                <c:pt idx="15">
                  <c:v>32</c:v>
                </c:pt>
              </c:numCache>
            </c:numRef>
          </c:val>
          <c:extLst>
            <c:ext xmlns:c16="http://schemas.microsoft.com/office/drawing/2014/chart" uri="{C3380CC4-5D6E-409C-BE32-E72D297353CC}">
              <c16:uniqueId val="{00000000-2810-4475-8796-D03B846349AC}"/>
            </c:ext>
          </c:extLst>
        </c:ser>
        <c:dLbls>
          <c:showLegendKey val="0"/>
          <c:showVal val="0"/>
          <c:showCatName val="0"/>
          <c:showSerName val="0"/>
          <c:showPercent val="0"/>
          <c:showBubbleSize val="0"/>
        </c:dLbls>
        <c:gapWidth val="182"/>
        <c:axId val="775345168"/>
        <c:axId val="775346480"/>
      </c:barChart>
      <c:catAx>
        <c:axId val="775345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75346480"/>
        <c:crosses val="autoZero"/>
        <c:auto val="1"/>
        <c:lblAlgn val="ctr"/>
        <c:lblOffset val="100"/>
        <c:noMultiLvlLbl val="0"/>
      </c:catAx>
      <c:valAx>
        <c:axId val="7753464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75345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'Context Responsive'!$N$1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'Context Responsive'!$M$2:$M$10</c:f>
              <c:strCache>
                <c:ptCount val="9"/>
                <c:pt idx="0">
                  <c:v>Pro Infill</c:v>
                </c:pt>
                <c:pt idx="1">
                  <c:v>Character of Franklin</c:v>
                </c:pt>
                <c:pt idx="2">
                  <c:v>Prioritize Housing Demand</c:v>
                </c:pt>
                <c:pt idx="3">
                  <c:v>More Education about City Processes and Decisions </c:v>
                </c:pt>
                <c:pt idx="4">
                  <c:v>Nature Conservation</c:v>
                </c:pt>
                <c:pt idx="5">
                  <c:v>Stricter Enforcement of Principle</c:v>
                </c:pt>
                <c:pt idx="6">
                  <c:v>Slow or Stop Infill</c:v>
                </c:pt>
                <c:pt idx="7">
                  <c:v>Wording</c:v>
                </c:pt>
                <c:pt idx="8">
                  <c:v>Slow or Stop Growth</c:v>
                </c:pt>
              </c:strCache>
            </c:strRef>
          </c:cat>
          <c:val>
            <c:numRef>
              <c:f>'Context Responsive'!$N$2:$N$10</c:f>
              <c:numCache>
                <c:formatCode>General</c:formatCode>
                <c:ptCount val="9"/>
                <c:pt idx="0">
                  <c:v>2</c:v>
                </c:pt>
                <c:pt idx="1">
                  <c:v>3</c:v>
                </c:pt>
                <c:pt idx="2">
                  <c:v>3</c:v>
                </c:pt>
                <c:pt idx="3">
                  <c:v>5</c:v>
                </c:pt>
                <c:pt idx="4">
                  <c:v>9</c:v>
                </c:pt>
                <c:pt idx="5">
                  <c:v>10</c:v>
                </c:pt>
                <c:pt idx="6">
                  <c:v>13</c:v>
                </c:pt>
                <c:pt idx="7">
                  <c:v>13</c:v>
                </c:pt>
                <c:pt idx="8">
                  <c:v>14</c:v>
                </c:pt>
              </c:numCache>
            </c:numRef>
          </c:val>
          <c:extLst>
            <c:ext xmlns:c16="http://schemas.microsoft.com/office/drawing/2014/chart" uri="{C3380CC4-5D6E-409C-BE32-E72D297353CC}">
              <c16:uniqueId val="{00000000-177F-455D-81B2-0732FA69B019}"/>
            </c:ext>
          </c:extLst>
        </c:ser>
        <c:dLbls>
          <c:showLegendKey val="0"/>
          <c:showVal val="0"/>
          <c:showCatName val="0"/>
          <c:showSerName val="0"/>
          <c:showPercent val="0"/>
          <c:showBubbleSize val="0"/>
        </c:dLbls>
        <c:gapWidth val="182"/>
        <c:axId val="513862272"/>
        <c:axId val="513864568"/>
      </c:barChart>
      <c:catAx>
        <c:axId val="513862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3864568"/>
        <c:crosses val="autoZero"/>
        <c:auto val="1"/>
        <c:lblAlgn val="ctr"/>
        <c:lblOffset val="100"/>
        <c:noMultiLvlLbl val="0"/>
      </c:catAx>
      <c:valAx>
        <c:axId val="5138645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513862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'Whats Missing'!$N$1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'Whats Missing'!$M$2:$M$19</c:f>
              <c:strCache>
                <c:ptCount val="18"/>
                <c:pt idx="0">
                  <c:v>Pro Bike Routes</c:v>
                </c:pt>
                <c:pt idx="1">
                  <c:v>Traffic</c:v>
                </c:pt>
                <c:pt idx="2">
                  <c:v>Entitlement Process</c:v>
                </c:pt>
                <c:pt idx="3">
                  <c:v>Impacts of Development</c:v>
                </c:pt>
                <c:pt idx="4">
                  <c:v>Safety</c:v>
                </c:pt>
                <c:pt idx="5">
                  <c:v>Wording</c:v>
                </c:pt>
                <c:pt idx="6">
                  <c:v>Slow or Stop Apartments</c:v>
                </c:pt>
                <c:pt idx="7">
                  <c:v>Prioritize Single-Family</c:v>
                </c:pt>
                <c:pt idx="8">
                  <c:v>Housing Variety</c:v>
                </c:pt>
                <c:pt idx="9">
                  <c:v>Zoning</c:v>
                </c:pt>
                <c:pt idx="10">
                  <c:v>Slow or Stop Density</c:v>
                </c:pt>
                <c:pt idx="11">
                  <c:v>Character of Franklin</c:v>
                </c:pt>
                <c:pt idx="12">
                  <c:v>Community Inclusivity</c:v>
                </c:pt>
                <c:pt idx="13">
                  <c:v>Infrastructure</c:v>
                </c:pt>
                <c:pt idx="14">
                  <c:v>Stricter Enforcement of Principles</c:v>
                </c:pt>
                <c:pt idx="15">
                  <c:v>Nature Conservation</c:v>
                </c:pt>
                <c:pt idx="16">
                  <c:v>Slow or Stop Growth</c:v>
                </c:pt>
                <c:pt idx="17">
                  <c:v>Housing Affordability</c:v>
                </c:pt>
              </c:strCache>
            </c:strRef>
          </c:cat>
          <c:val>
            <c:numRef>
              <c:f>'Whats Missing'!$N$2:$N$19</c:f>
              <c:numCache>
                <c:formatCode>General</c:formatCode>
                <c:ptCount val="18"/>
                <c:pt idx="0">
                  <c:v>5</c:v>
                </c:pt>
                <c:pt idx="1">
                  <c:v>5</c:v>
                </c:pt>
                <c:pt idx="2">
                  <c:v>6</c:v>
                </c:pt>
                <c:pt idx="3">
                  <c:v>6</c:v>
                </c:pt>
                <c:pt idx="4">
                  <c:v>6</c:v>
                </c:pt>
                <c:pt idx="5">
                  <c:v>6</c:v>
                </c:pt>
                <c:pt idx="6">
                  <c:v>7</c:v>
                </c:pt>
                <c:pt idx="7">
                  <c:v>7</c:v>
                </c:pt>
                <c:pt idx="8">
                  <c:v>8</c:v>
                </c:pt>
                <c:pt idx="9">
                  <c:v>8</c:v>
                </c:pt>
                <c:pt idx="10">
                  <c:v>9</c:v>
                </c:pt>
                <c:pt idx="11">
                  <c:v>11</c:v>
                </c:pt>
                <c:pt idx="12">
                  <c:v>12</c:v>
                </c:pt>
                <c:pt idx="13">
                  <c:v>13</c:v>
                </c:pt>
                <c:pt idx="14">
                  <c:v>18</c:v>
                </c:pt>
                <c:pt idx="15">
                  <c:v>23</c:v>
                </c:pt>
                <c:pt idx="16">
                  <c:v>28</c:v>
                </c:pt>
                <c:pt idx="17">
                  <c:v>29</c:v>
                </c:pt>
              </c:numCache>
            </c:numRef>
          </c:val>
          <c:extLst>
            <c:ext xmlns:c16="http://schemas.microsoft.com/office/drawing/2014/chart" uri="{C3380CC4-5D6E-409C-BE32-E72D297353CC}">
              <c16:uniqueId val="{00000000-824A-4346-BDFB-B4A98DF46203}"/>
            </c:ext>
          </c:extLst>
        </c:ser>
        <c:dLbls>
          <c:showLegendKey val="0"/>
          <c:showVal val="0"/>
          <c:showCatName val="0"/>
          <c:showSerName val="0"/>
          <c:showPercent val="0"/>
          <c:showBubbleSize val="0"/>
        </c:dLbls>
        <c:gapWidth val="182"/>
        <c:axId val="567539456"/>
        <c:axId val="567539784"/>
      </c:barChart>
      <c:catAx>
        <c:axId val="567539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7539784"/>
        <c:crosses val="autoZero"/>
        <c:auto val="1"/>
        <c:lblAlgn val="ctr"/>
        <c:lblOffset val="100"/>
        <c:noMultiLvlLbl val="0"/>
      </c:catAx>
      <c:valAx>
        <c:axId val="5675397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67539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'Simple Graphs'!$AS$6:$AS$11</c:f>
              <c:strCache>
                <c:ptCount val="6"/>
                <c:pt idx="0">
                  <c:v>A mix of residential and commercial uses</c:v>
                </c:pt>
                <c:pt idx="1">
                  <c:v>A mix of housing types to serve different ages, households, and incomes</c:v>
                </c:pt>
                <c:pt idx="2">
                  <c:v>Walkable to schools</c:v>
                </c:pt>
                <c:pt idx="3">
                  <c:v>Walkable to shops, restaurants, etc</c:v>
                </c:pt>
                <c:pt idx="4">
                  <c:v>Distinctive Character</c:v>
                </c:pt>
                <c:pt idx="5">
                  <c:v>Easy access to parks and open spaces</c:v>
                </c:pt>
              </c:strCache>
            </c:strRef>
          </c:cat>
          <c:val>
            <c:numRef>
              <c:f>'Simple Graphs'!$AT$6:$AT$11</c:f>
              <c:numCache>
                <c:formatCode>General</c:formatCode>
                <c:ptCount val="6"/>
                <c:pt idx="0">
                  <c:v>58.394169835234472</c:v>
                </c:pt>
                <c:pt idx="1">
                  <c:v>62.86725663716814</c:v>
                </c:pt>
                <c:pt idx="2">
                  <c:v>65.112801013941692</c:v>
                </c:pt>
                <c:pt idx="3">
                  <c:v>71.64276729559748</c:v>
                </c:pt>
                <c:pt idx="4">
                  <c:v>77.295597484276726</c:v>
                </c:pt>
                <c:pt idx="5">
                  <c:v>81.941614906832299</c:v>
                </c:pt>
              </c:numCache>
            </c:numRef>
          </c:val>
          <c:extLst>
            <c:ext xmlns:c16="http://schemas.microsoft.com/office/drawing/2014/chart" uri="{C3380CC4-5D6E-409C-BE32-E72D297353CC}">
              <c16:uniqueId val="{00000000-91C6-4BA5-964B-17867DA1F1BB}"/>
            </c:ext>
          </c:extLst>
        </c:ser>
        <c:dLbls>
          <c:showLegendKey val="0"/>
          <c:showVal val="0"/>
          <c:showCatName val="0"/>
          <c:showSerName val="0"/>
          <c:showPercent val="0"/>
          <c:showBubbleSize val="0"/>
        </c:dLbls>
        <c:gapWidth val="182"/>
        <c:axId val="721292864"/>
        <c:axId val="721291224"/>
      </c:barChart>
      <c:catAx>
        <c:axId val="721292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21291224"/>
        <c:crosses val="autoZero"/>
        <c:auto val="1"/>
        <c:lblAlgn val="ctr"/>
        <c:lblOffset val="100"/>
        <c:noMultiLvlLbl val="0"/>
      </c:catAx>
      <c:valAx>
        <c:axId val="7212912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21292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'Vibrant Neighborhoods'!$L$1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'Vibrant Neighborhoods'!$K$2:$K$13</c:f>
              <c:strCache>
                <c:ptCount val="12"/>
                <c:pt idx="0">
                  <c:v>Safety</c:v>
                </c:pt>
                <c:pt idx="1">
                  <c:v>Parking</c:v>
                </c:pt>
                <c:pt idx="2">
                  <c:v>Free Market</c:v>
                </c:pt>
                <c:pt idx="3">
                  <c:v>Entitlement Process</c:v>
                </c:pt>
                <c:pt idx="4">
                  <c:v>Pro Bike Routes</c:v>
                </c:pt>
                <c:pt idx="5">
                  <c:v>Infrastructure</c:v>
                </c:pt>
                <c:pt idx="6">
                  <c:v>Pro Transit</c:v>
                </c:pt>
                <c:pt idx="7">
                  <c:v>Slow or Stop Apartments</c:v>
                </c:pt>
                <c:pt idx="8">
                  <c:v>Nature Conservation</c:v>
                </c:pt>
                <c:pt idx="9">
                  <c:v>Housing Affordability</c:v>
                </c:pt>
                <c:pt idx="10">
                  <c:v>Walkability</c:v>
                </c:pt>
                <c:pt idx="11">
                  <c:v>Zoning</c:v>
                </c:pt>
              </c:strCache>
            </c:strRef>
          </c:cat>
          <c:val>
            <c:numRef>
              <c:f>'Vibrant Neighborhoods'!$L$2:$L$13</c:f>
              <c:numCache>
                <c:formatCode>General</c:formatCode>
                <c:ptCount val="12"/>
                <c:pt idx="0">
                  <c:v>3</c:v>
                </c:pt>
                <c:pt idx="1">
                  <c:v>3</c:v>
                </c:pt>
                <c:pt idx="2">
                  <c:v>3</c:v>
                </c:pt>
                <c:pt idx="3">
                  <c:v>4</c:v>
                </c:pt>
                <c:pt idx="4">
                  <c:v>5</c:v>
                </c:pt>
                <c:pt idx="5">
                  <c:v>5</c:v>
                </c:pt>
                <c:pt idx="6">
                  <c:v>6</c:v>
                </c:pt>
                <c:pt idx="7">
                  <c:v>6</c:v>
                </c:pt>
                <c:pt idx="8">
                  <c:v>7</c:v>
                </c:pt>
                <c:pt idx="9">
                  <c:v>8</c:v>
                </c:pt>
                <c:pt idx="10">
                  <c:v>11</c:v>
                </c:pt>
                <c:pt idx="11">
                  <c:v>12</c:v>
                </c:pt>
              </c:numCache>
            </c:numRef>
          </c:val>
          <c:extLst>
            <c:ext xmlns:c16="http://schemas.microsoft.com/office/drawing/2014/chart" uri="{C3380CC4-5D6E-409C-BE32-E72D297353CC}">
              <c16:uniqueId val="{00000000-9BF7-4A62-9909-192C67E4C111}"/>
            </c:ext>
          </c:extLst>
        </c:ser>
        <c:dLbls>
          <c:showLegendKey val="0"/>
          <c:showVal val="0"/>
          <c:showCatName val="0"/>
          <c:showSerName val="0"/>
          <c:showPercent val="0"/>
          <c:showBubbleSize val="0"/>
        </c:dLbls>
        <c:gapWidth val="182"/>
        <c:axId val="789389264"/>
        <c:axId val="789393528"/>
      </c:barChart>
      <c:catAx>
        <c:axId val="789389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89393528"/>
        <c:crosses val="autoZero"/>
        <c:auto val="1"/>
        <c:lblAlgn val="ctr"/>
        <c:lblOffset val="100"/>
        <c:noMultiLvlLbl val="0"/>
      </c:catAx>
      <c:valAx>
        <c:axId val="7893935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89389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'New Residential Developments'!$L$1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'New Residential Developments'!$K$2:$K$9</c:f>
              <c:strCache>
                <c:ptCount val="8"/>
                <c:pt idx="0">
                  <c:v>Slow or Stop Density</c:v>
                </c:pt>
                <c:pt idx="1">
                  <c:v>Stricter Enforcement of Guiding Principles</c:v>
                </c:pt>
                <c:pt idx="2">
                  <c:v>Zoning</c:v>
                </c:pt>
                <c:pt idx="3">
                  <c:v>Slow or Stop Apartments</c:v>
                </c:pt>
                <c:pt idx="4">
                  <c:v>Slow or Stop Growth</c:v>
                </c:pt>
                <c:pt idx="5">
                  <c:v>Free Market</c:v>
                </c:pt>
                <c:pt idx="6">
                  <c:v>Housing Variety</c:v>
                </c:pt>
                <c:pt idx="7">
                  <c:v>Housing Affordability</c:v>
                </c:pt>
              </c:strCache>
            </c:strRef>
          </c:cat>
          <c:val>
            <c:numRef>
              <c:f>'New Residential Developments'!$L$2:$L$9</c:f>
              <c:numCache>
                <c:formatCode>General</c:formatCode>
                <c:ptCount val="8"/>
                <c:pt idx="0">
                  <c:v>5</c:v>
                </c:pt>
                <c:pt idx="1">
                  <c:v>6</c:v>
                </c:pt>
                <c:pt idx="2">
                  <c:v>6</c:v>
                </c:pt>
                <c:pt idx="3">
                  <c:v>15</c:v>
                </c:pt>
                <c:pt idx="4">
                  <c:v>16</c:v>
                </c:pt>
                <c:pt idx="5">
                  <c:v>19</c:v>
                </c:pt>
                <c:pt idx="6">
                  <c:v>53</c:v>
                </c:pt>
                <c:pt idx="7">
                  <c:v>295</c:v>
                </c:pt>
              </c:numCache>
            </c:numRef>
          </c:val>
          <c:extLst>
            <c:ext xmlns:c16="http://schemas.microsoft.com/office/drawing/2014/chart" uri="{C3380CC4-5D6E-409C-BE32-E72D297353CC}">
              <c16:uniqueId val="{00000000-107C-4858-9DCB-0DE5A8EEFDC5}"/>
            </c:ext>
          </c:extLst>
        </c:ser>
        <c:dLbls>
          <c:showLegendKey val="0"/>
          <c:showVal val="0"/>
          <c:showCatName val="0"/>
          <c:showSerName val="0"/>
          <c:showPercent val="0"/>
          <c:showBubbleSize val="0"/>
        </c:dLbls>
        <c:gapWidth val="182"/>
        <c:axId val="831932728"/>
        <c:axId val="831939944"/>
      </c:barChart>
      <c:catAx>
        <c:axId val="831932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31939944"/>
        <c:crosses val="autoZero"/>
        <c:auto val="1"/>
        <c:lblAlgn val="ctr"/>
        <c:lblOffset val="100"/>
        <c:noMultiLvlLbl val="0"/>
      </c:catAx>
      <c:valAx>
        <c:axId val="8319399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31932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chemeClr val="accent1">
                  <a:lumMod val="20000"/>
                  <a:lumOff val="80000"/>
                </a:schemeClr>
              </a:solidFill>
              <a:ln w="0">
                <a:noFill/>
              </a:ln>
            </c:spPr>
            <c:extLst>
              <c:ext xmlns:c16="http://schemas.microsoft.com/office/drawing/2014/chart" uri="{C3380CC4-5D6E-409C-BE32-E72D297353CC}">
                <c16:uniqueId val="{00000001-013E-4DC3-8D08-7E769F40FECD}"/>
              </c:ext>
            </c:extLst>
          </c:dPt>
          <c:dPt>
            <c:idx val="1"/>
            <c:invertIfNegative val="0"/>
            <c:bubble3D val="0"/>
            <c:spPr>
              <a:solidFill>
                <a:srgbClr val="507CB6"/>
              </a:solidFill>
              <a:ln w="0">
                <a:noFill/>
              </a:ln>
            </c:spPr>
            <c:extLst>
              <c:ext xmlns:c16="http://schemas.microsoft.com/office/drawing/2014/chart" uri="{C3380CC4-5D6E-409C-BE32-E72D297353CC}">
                <c16:uniqueId val="{00000003-013E-4DC3-8D08-7E769F40FECD}"/>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Yes</c:v>
                </c:pt>
                <c:pt idx="1">
                  <c:v>No</c:v>
                </c:pt>
              </c:strCache>
            </c:strRef>
          </c:cat>
          <c:val>
            <c:numRef>
              <c:f>Sheet1!$B$2:$B$3</c:f>
              <c:numCache>
                <c:formatCode>0.00%</c:formatCode>
                <c:ptCount val="2"/>
                <c:pt idx="0">
                  <c:v>0.1108</c:v>
                </c:pt>
                <c:pt idx="1">
                  <c:v>0.88919999999999999</c:v>
                </c:pt>
              </c:numCache>
            </c:numRef>
          </c:val>
          <c:extLst>
            <c:ext xmlns:c16="http://schemas.microsoft.com/office/drawing/2014/chart" uri="{C3380CC4-5D6E-409C-BE32-E72D297353CC}">
              <c16:uniqueId val="{00000004-013E-4DC3-8D08-7E769F40FECD}"/>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400" b="0">
                <a:solidFill>
                  <a:schemeClr val="tx1"/>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100" b="0">
                <a:solidFill>
                  <a:schemeClr val="tx1"/>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chemeClr val="accent1">
                  <a:lumMod val="50000"/>
                </a:schemeClr>
              </a:solidFill>
              <a:ln w="0">
                <a:noFill/>
              </a:ln>
            </c:spPr>
            <c:extLst>
              <c:ext xmlns:c16="http://schemas.microsoft.com/office/drawing/2014/chart" uri="{C3380CC4-5D6E-409C-BE32-E72D297353CC}">
                <c16:uniqueId val="{00000001-43A7-4DE4-A812-8B8DA71CD8F5}"/>
              </c:ext>
            </c:extLst>
          </c:dPt>
          <c:dPt>
            <c:idx val="1"/>
            <c:invertIfNegative val="0"/>
            <c:bubble3D val="0"/>
            <c:spPr>
              <a:solidFill>
                <a:srgbClr val="507CB6"/>
              </a:solidFill>
              <a:ln w="0">
                <a:noFill/>
              </a:ln>
            </c:spPr>
            <c:extLst>
              <c:ext xmlns:c16="http://schemas.microsoft.com/office/drawing/2014/chart" uri="{C3380CC4-5D6E-409C-BE32-E72D297353CC}">
                <c16:uniqueId val="{00000003-43A7-4DE4-A812-8B8DA71CD8F5}"/>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Yes</c:v>
                </c:pt>
                <c:pt idx="1">
                  <c:v>No</c:v>
                </c:pt>
              </c:strCache>
            </c:strRef>
          </c:cat>
          <c:val>
            <c:numRef>
              <c:f>Sheet1!$B$2:$B$3</c:f>
              <c:numCache>
                <c:formatCode>0.00%</c:formatCode>
                <c:ptCount val="2"/>
                <c:pt idx="0">
                  <c:v>0.85140000000000005</c:v>
                </c:pt>
                <c:pt idx="1">
                  <c:v>0.14779999999999999</c:v>
                </c:pt>
              </c:numCache>
            </c:numRef>
          </c:val>
          <c:extLst>
            <c:ext xmlns:c16="http://schemas.microsoft.com/office/drawing/2014/chart" uri="{C3380CC4-5D6E-409C-BE32-E72D297353CC}">
              <c16:uniqueId val="{00000004-43A7-4DE4-A812-8B8DA71CD8F5}"/>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2400" b="0">
                <a:solidFill>
                  <a:schemeClr val="tx1">
                    <a:lumMod val="95000"/>
                    <a:lumOff val="5000"/>
                  </a:schemeClr>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chemeClr val="tx1">
                    <a:lumMod val="95000"/>
                    <a:lumOff val="5000"/>
                  </a:schemeClr>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'Public Outreach'!$L$1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'Public Outreach'!$K$2:$K$13</c:f>
              <c:strCache>
                <c:ptCount val="12"/>
                <c:pt idx="0">
                  <c:v>Location</c:v>
                </c:pt>
                <c:pt idx="1">
                  <c:v>Email</c:v>
                </c:pt>
                <c:pt idx="2">
                  <c:v>Signage</c:v>
                </c:pt>
                <c:pt idx="3">
                  <c:v>HOA</c:v>
                </c:pt>
                <c:pt idx="4">
                  <c:v>More Meeting Notice</c:v>
                </c:pt>
                <c:pt idx="5">
                  <c:v>Mailers</c:v>
                </c:pt>
                <c:pt idx="6">
                  <c:v>Social Media</c:v>
                </c:pt>
                <c:pt idx="7">
                  <c:v>Surveys</c:v>
                </c:pt>
                <c:pt idx="8">
                  <c:v>More Meetings</c:v>
                </c:pt>
                <c:pt idx="9">
                  <c:v>Online</c:v>
                </c:pt>
                <c:pt idx="10">
                  <c:v>Continue As Is</c:v>
                </c:pt>
                <c:pt idx="11">
                  <c:v>More Advertising</c:v>
                </c:pt>
              </c:strCache>
            </c:strRef>
          </c:cat>
          <c:val>
            <c:numRef>
              <c:f>'Public Outreach'!$L$2:$L$13</c:f>
              <c:numCache>
                <c:formatCode>General</c:formatCode>
                <c:ptCount val="12"/>
                <c:pt idx="0">
                  <c:v>6</c:v>
                </c:pt>
                <c:pt idx="1">
                  <c:v>7</c:v>
                </c:pt>
                <c:pt idx="2">
                  <c:v>8</c:v>
                </c:pt>
                <c:pt idx="3">
                  <c:v>10</c:v>
                </c:pt>
                <c:pt idx="4">
                  <c:v>14</c:v>
                </c:pt>
                <c:pt idx="5">
                  <c:v>14</c:v>
                </c:pt>
                <c:pt idx="6">
                  <c:v>15</c:v>
                </c:pt>
                <c:pt idx="7">
                  <c:v>15</c:v>
                </c:pt>
                <c:pt idx="8">
                  <c:v>19</c:v>
                </c:pt>
                <c:pt idx="9">
                  <c:v>19</c:v>
                </c:pt>
                <c:pt idx="10">
                  <c:v>28</c:v>
                </c:pt>
                <c:pt idx="11">
                  <c:v>59</c:v>
                </c:pt>
              </c:numCache>
            </c:numRef>
          </c:val>
          <c:extLst>
            <c:ext xmlns:c16="http://schemas.microsoft.com/office/drawing/2014/chart" uri="{C3380CC4-5D6E-409C-BE32-E72D297353CC}">
              <c16:uniqueId val="{00000000-4320-4B14-B68C-8CAEDAD24291}"/>
            </c:ext>
          </c:extLst>
        </c:ser>
        <c:dLbls>
          <c:showLegendKey val="0"/>
          <c:showVal val="0"/>
          <c:showCatName val="0"/>
          <c:showSerName val="0"/>
          <c:showPercent val="0"/>
          <c:showBubbleSize val="0"/>
        </c:dLbls>
        <c:gapWidth val="182"/>
        <c:axId val="525480936"/>
        <c:axId val="525482248"/>
      </c:barChart>
      <c:catAx>
        <c:axId val="525480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5482248"/>
        <c:crosses val="autoZero"/>
        <c:auto val="1"/>
        <c:lblAlgn val="ctr"/>
        <c:lblOffset val="100"/>
        <c:noMultiLvlLbl val="0"/>
      </c:catAx>
      <c:valAx>
        <c:axId val="5254822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5480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'Anything Else'!$L$1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'Anything Else'!$K$2:$K$15</c:f>
              <c:strCache>
                <c:ptCount val="14"/>
                <c:pt idx="0">
                  <c:v>Historic Preservation</c:v>
                </c:pt>
                <c:pt idx="1">
                  <c:v>Pro Transit</c:v>
                </c:pt>
                <c:pt idx="2">
                  <c:v>Traffic</c:v>
                </c:pt>
                <c:pt idx="3">
                  <c:v>Slow or Stop Apartments</c:v>
                </c:pt>
                <c:pt idx="4">
                  <c:v>Housing Affordability</c:v>
                </c:pt>
                <c:pt idx="5">
                  <c:v>Infrastructure</c:v>
                </c:pt>
                <c:pt idx="6">
                  <c:v>More Education about City Processes and Decisions </c:v>
                </c:pt>
                <c:pt idx="7">
                  <c:v>Entitlement Process</c:v>
                </c:pt>
                <c:pt idx="8">
                  <c:v>Walkability</c:v>
                </c:pt>
                <c:pt idx="9">
                  <c:v>Slow or Stop Growth</c:v>
                </c:pt>
                <c:pt idx="10">
                  <c:v>Stricter Enforcement of Guiding Principles</c:v>
                </c:pt>
                <c:pt idx="11">
                  <c:v>Nature Conservation</c:v>
                </c:pt>
                <c:pt idx="12">
                  <c:v>Zoning</c:v>
                </c:pt>
                <c:pt idx="13">
                  <c:v>Character of Franklin</c:v>
                </c:pt>
              </c:strCache>
            </c:strRef>
          </c:cat>
          <c:val>
            <c:numRef>
              <c:f>'Anything Else'!$L$2:$L$15</c:f>
              <c:numCache>
                <c:formatCode>General</c:formatCode>
                <c:ptCount val="14"/>
                <c:pt idx="0">
                  <c:v>5</c:v>
                </c:pt>
                <c:pt idx="1">
                  <c:v>5</c:v>
                </c:pt>
                <c:pt idx="2">
                  <c:v>5</c:v>
                </c:pt>
                <c:pt idx="3">
                  <c:v>6</c:v>
                </c:pt>
                <c:pt idx="4">
                  <c:v>7</c:v>
                </c:pt>
                <c:pt idx="5">
                  <c:v>7</c:v>
                </c:pt>
                <c:pt idx="6">
                  <c:v>8</c:v>
                </c:pt>
                <c:pt idx="7">
                  <c:v>9</c:v>
                </c:pt>
                <c:pt idx="8">
                  <c:v>10</c:v>
                </c:pt>
                <c:pt idx="9">
                  <c:v>11</c:v>
                </c:pt>
                <c:pt idx="10">
                  <c:v>12</c:v>
                </c:pt>
                <c:pt idx="11">
                  <c:v>16</c:v>
                </c:pt>
                <c:pt idx="12">
                  <c:v>21</c:v>
                </c:pt>
                <c:pt idx="13">
                  <c:v>23</c:v>
                </c:pt>
              </c:numCache>
            </c:numRef>
          </c:val>
          <c:extLst>
            <c:ext xmlns:c16="http://schemas.microsoft.com/office/drawing/2014/chart" uri="{C3380CC4-5D6E-409C-BE32-E72D297353CC}">
              <c16:uniqueId val="{00000000-F5DD-4920-B8F4-E741A0C1D3E5}"/>
            </c:ext>
          </c:extLst>
        </c:ser>
        <c:dLbls>
          <c:showLegendKey val="0"/>
          <c:showVal val="0"/>
          <c:showCatName val="0"/>
          <c:showSerName val="0"/>
          <c:showPercent val="0"/>
          <c:showBubbleSize val="0"/>
        </c:dLbls>
        <c:gapWidth val="182"/>
        <c:axId val="781880632"/>
        <c:axId val="781877024"/>
      </c:barChart>
      <c:catAx>
        <c:axId val="781880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81877024"/>
        <c:crosses val="autoZero"/>
        <c:auto val="1"/>
        <c:lblAlgn val="ctr"/>
        <c:lblOffset val="100"/>
        <c:noMultiLvlLbl val="0"/>
      </c:catAx>
      <c:valAx>
        <c:axId val="7818770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81880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'Vision Statement'!$M$1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'Vision Statement'!$L$2:$L$11</c:f>
              <c:strCache>
                <c:ptCount val="10"/>
                <c:pt idx="0">
                  <c:v>Traffic</c:v>
                </c:pt>
                <c:pt idx="1">
                  <c:v>Slow or Stop Apartments</c:v>
                </c:pt>
                <c:pt idx="2">
                  <c:v>Nature Conservation</c:v>
                </c:pt>
                <c:pt idx="3">
                  <c:v>Walkability</c:v>
                </c:pt>
                <c:pt idx="4">
                  <c:v>City Infrastructure</c:v>
                </c:pt>
                <c:pt idx="5">
                  <c:v>Housing Affordability</c:v>
                </c:pt>
                <c:pt idx="6">
                  <c:v>The Character of Franklin</c:v>
                </c:pt>
                <c:pt idx="7">
                  <c:v>Stop or Slow Growth</c:v>
                </c:pt>
                <c:pt idx="8">
                  <c:v>Specific Wording Suggestion</c:v>
                </c:pt>
                <c:pt idx="9">
                  <c:v>Enforcement of Vision Statement</c:v>
                </c:pt>
              </c:strCache>
            </c:strRef>
          </c:cat>
          <c:val>
            <c:numRef>
              <c:f>'Vision Statement'!$M$2:$M$11</c:f>
              <c:numCache>
                <c:formatCode>General</c:formatCode>
                <c:ptCount val="10"/>
                <c:pt idx="0">
                  <c:v>5</c:v>
                </c:pt>
                <c:pt idx="1">
                  <c:v>6</c:v>
                </c:pt>
                <c:pt idx="2">
                  <c:v>7</c:v>
                </c:pt>
                <c:pt idx="3">
                  <c:v>7</c:v>
                </c:pt>
                <c:pt idx="4">
                  <c:v>11</c:v>
                </c:pt>
                <c:pt idx="5">
                  <c:v>12</c:v>
                </c:pt>
                <c:pt idx="6">
                  <c:v>20</c:v>
                </c:pt>
                <c:pt idx="7">
                  <c:v>30</c:v>
                </c:pt>
                <c:pt idx="8">
                  <c:v>30</c:v>
                </c:pt>
                <c:pt idx="9">
                  <c:v>47</c:v>
                </c:pt>
              </c:numCache>
            </c:numRef>
          </c:val>
          <c:extLst>
            <c:ext xmlns:c16="http://schemas.microsoft.com/office/drawing/2014/chart" uri="{C3380CC4-5D6E-409C-BE32-E72D297353CC}">
              <c16:uniqueId val="{00000000-5EEC-49AA-A8BF-055030AAEDFD}"/>
            </c:ext>
          </c:extLst>
        </c:ser>
        <c:dLbls>
          <c:showLegendKey val="0"/>
          <c:showVal val="0"/>
          <c:showCatName val="0"/>
          <c:showSerName val="0"/>
          <c:showPercent val="0"/>
          <c:showBubbleSize val="0"/>
        </c:dLbls>
        <c:gapWidth val="182"/>
        <c:axId val="522591016"/>
        <c:axId val="522587736"/>
      </c:barChart>
      <c:catAx>
        <c:axId val="522591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2587736"/>
        <c:crosses val="autoZero"/>
        <c:auto val="1"/>
        <c:lblAlgn val="ctr"/>
        <c:lblOffset val="100"/>
        <c:noMultiLvlLbl val="0"/>
      </c:catAx>
      <c:valAx>
        <c:axId val="5225877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2591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9998328471375162"/>
          <c:y val="2.5045537340619307E-2"/>
          <c:w val="0.37662382537666411"/>
          <c:h val="0.90100953057097366"/>
        </c:manualLayout>
      </c:layout>
      <c:barChart>
        <c:barDir val="bar"/>
        <c:grouping val="clustered"/>
        <c:varyColors val="0"/>
        <c:ser>
          <c:idx val="0"/>
          <c:order val="0"/>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'Simple Graphs'!$M$5:$M$17</c:f>
              <c:strCache>
                <c:ptCount val="13"/>
                <c:pt idx="0">
                  <c:v>"Consistent high demand and low vacancy rates for Class A office space"</c:v>
                </c:pt>
                <c:pt idx="1">
                  <c:v>"Diversity in housing stock to provide options for a variety of ages, incomes, family sizes, and preferences"</c:v>
                </c:pt>
                <c:pt idx="2">
                  <c:v>"Evolving transportation needs and desires, including frequent and convenient regional and local transit and on-demand travel options"</c:v>
                </c:pt>
                <c:pt idx="3">
                  <c:v>"Underuse of the Harpeth River as an asset, public amenity, and recreational resource"</c:v>
                </c:pt>
                <c:pt idx="4">
                  <c:v>"Desire for mixed-use, infill, and walkable development, districts, and neighborhoods"</c:v>
                </c:pt>
                <c:pt idx="5">
                  <c:v>"High land costs driving pressure for higher density and intensity in new developments"</c:v>
                </c:pt>
                <c:pt idx="6">
                  <c:v>"Demand for more sidewalks and bicycle facilities"</c:v>
                </c:pt>
                <c:pt idx="7">
                  <c:v>"Congested major thoroughfares due to over-reliance on arterials from lack of neighborhood connectivity"</c:v>
                </c:pt>
                <c:pt idx="8">
                  <c:v>"Improvement or extension of infrastructure to direct growth to appropriate areas instead of extending services in multiple directions based on development applications"</c:v>
                </c:pt>
                <c:pt idx="9">
                  <c:v>"Preservation of historic structures, neighborhoods, and established character"</c:v>
                </c:pt>
                <c:pt idx="10">
                  <c:v>"Protection of Franklin's Distinctive identity and character, with central attributes identified as family-friendly, historically distinctive, economically thriving, and education-focused"</c:v>
                </c:pt>
                <c:pt idx="11">
                  <c:v>"Conservation of natural resources, open space, hills, and scenic vistas"</c:v>
                </c:pt>
                <c:pt idx="12">
                  <c:v>"Management of growth and the need to proactively plan for and direct it, rather than reacting to it"</c:v>
                </c:pt>
              </c:strCache>
            </c:strRef>
          </c:cat>
          <c:val>
            <c:numRef>
              <c:f>'Simple Graphs'!$N$5:$N$17</c:f>
              <c:numCache>
                <c:formatCode>0</c:formatCode>
                <c:ptCount val="13"/>
                <c:pt idx="0">
                  <c:v>45.243688254665201</c:v>
                </c:pt>
                <c:pt idx="1">
                  <c:v>63.397260273972606</c:v>
                </c:pt>
                <c:pt idx="2">
                  <c:v>63.502105263157894</c:v>
                </c:pt>
                <c:pt idx="3">
                  <c:v>63.871069182389938</c:v>
                </c:pt>
                <c:pt idx="4">
                  <c:v>67.882901554404143</c:v>
                </c:pt>
                <c:pt idx="5">
                  <c:v>70.037234042553195</c:v>
                </c:pt>
                <c:pt idx="6">
                  <c:v>70.232049947970864</c:v>
                </c:pt>
                <c:pt idx="7">
                  <c:v>73.628661087866107</c:v>
                </c:pt>
                <c:pt idx="8">
                  <c:v>83.397927461139901</c:v>
                </c:pt>
                <c:pt idx="9">
                  <c:v>88.651020408163262</c:v>
                </c:pt>
                <c:pt idx="10">
                  <c:v>90.321392016376663</c:v>
                </c:pt>
                <c:pt idx="11">
                  <c:v>93.184959349593498</c:v>
                </c:pt>
                <c:pt idx="12">
                  <c:v>93.647179487179486</c:v>
                </c:pt>
              </c:numCache>
            </c:numRef>
          </c:val>
          <c:extLst>
            <c:ext xmlns:c16="http://schemas.microsoft.com/office/drawing/2014/chart" uri="{C3380CC4-5D6E-409C-BE32-E72D297353CC}">
              <c16:uniqueId val="{00000000-1F9D-463B-BC37-8F46B95450A5}"/>
            </c:ext>
          </c:extLst>
        </c:ser>
        <c:dLbls>
          <c:showLegendKey val="0"/>
          <c:showVal val="0"/>
          <c:showCatName val="0"/>
          <c:showSerName val="0"/>
          <c:showPercent val="0"/>
          <c:showBubbleSize val="0"/>
        </c:dLbls>
        <c:gapWidth val="182"/>
        <c:axId val="721306312"/>
        <c:axId val="721301720"/>
      </c:barChart>
      <c:catAx>
        <c:axId val="7213063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21301720"/>
        <c:crosses val="autoZero"/>
        <c:auto val="1"/>
        <c:lblAlgn val="ctr"/>
        <c:lblOffset val="100"/>
        <c:noMultiLvlLbl val="0"/>
      </c:catAx>
      <c:valAx>
        <c:axId val="72130172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21306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'Key Planning Considerations'!$L$1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'Key Planning Considerations'!$K$2:$K$12</c:f>
              <c:strCache>
                <c:ptCount val="11"/>
                <c:pt idx="0">
                  <c:v>Slow or Stop Density</c:v>
                </c:pt>
                <c:pt idx="1">
                  <c:v>Entitlement Process</c:v>
                </c:pt>
                <c:pt idx="2">
                  <c:v>Traffic</c:v>
                </c:pt>
                <c:pt idx="3">
                  <c:v>Walkability</c:v>
                </c:pt>
                <c:pt idx="4">
                  <c:v>Nature Preservation</c:v>
                </c:pt>
                <c:pt idx="5">
                  <c:v>Slow or Stop Apartments</c:v>
                </c:pt>
                <c:pt idx="6">
                  <c:v>Slow or Stop Growth</c:v>
                </c:pt>
                <c:pt idx="7">
                  <c:v>Character of Franklin</c:v>
                </c:pt>
                <c:pt idx="8">
                  <c:v>Zoning</c:v>
                </c:pt>
                <c:pt idx="9">
                  <c:v>Housing Affordability</c:v>
                </c:pt>
                <c:pt idx="10">
                  <c:v>Infrastructure</c:v>
                </c:pt>
              </c:strCache>
            </c:strRef>
          </c:cat>
          <c:val>
            <c:numRef>
              <c:f>'Key Planning Considerations'!$L$2:$L$12</c:f>
              <c:numCache>
                <c:formatCode>General</c:formatCode>
                <c:ptCount val="11"/>
                <c:pt idx="0">
                  <c:v>15</c:v>
                </c:pt>
                <c:pt idx="1">
                  <c:v>15</c:v>
                </c:pt>
                <c:pt idx="2">
                  <c:v>16</c:v>
                </c:pt>
                <c:pt idx="3">
                  <c:v>16</c:v>
                </c:pt>
                <c:pt idx="4">
                  <c:v>21</c:v>
                </c:pt>
                <c:pt idx="5">
                  <c:v>25</c:v>
                </c:pt>
                <c:pt idx="6">
                  <c:v>34</c:v>
                </c:pt>
                <c:pt idx="7">
                  <c:v>37</c:v>
                </c:pt>
                <c:pt idx="8">
                  <c:v>42</c:v>
                </c:pt>
                <c:pt idx="9">
                  <c:v>43</c:v>
                </c:pt>
                <c:pt idx="10">
                  <c:v>73</c:v>
                </c:pt>
              </c:numCache>
            </c:numRef>
          </c:val>
          <c:extLst>
            <c:ext xmlns:c16="http://schemas.microsoft.com/office/drawing/2014/chart" uri="{C3380CC4-5D6E-409C-BE32-E72D297353CC}">
              <c16:uniqueId val="{00000000-F29E-4196-A266-5DB29F162C74}"/>
            </c:ext>
          </c:extLst>
        </c:ser>
        <c:dLbls>
          <c:showLegendKey val="0"/>
          <c:showVal val="0"/>
          <c:showCatName val="0"/>
          <c:showSerName val="0"/>
          <c:showPercent val="0"/>
          <c:showBubbleSize val="0"/>
        </c:dLbls>
        <c:gapWidth val="182"/>
        <c:axId val="765325392"/>
        <c:axId val="765326704"/>
      </c:barChart>
      <c:catAx>
        <c:axId val="765325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65326704"/>
        <c:crosses val="autoZero"/>
        <c:auto val="1"/>
        <c:lblAlgn val="ctr"/>
        <c:lblOffset val="100"/>
        <c:noMultiLvlLbl val="0"/>
      </c:catAx>
      <c:valAx>
        <c:axId val="7653267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65325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'Simple Graphs'!$AA$22:$AA$29</c:f>
              <c:strCache>
                <c:ptCount val="8"/>
                <c:pt idx="0">
                  <c:v>Economic Vitality - Franklin aims to retain and support the growth of existing businesses, to attract new businesses, and to stimulate a climate for entrepreneurial ventures and investment</c:v>
                </c:pt>
                <c:pt idx="1">
                  <c:v>Managed Growth -- The City seeks responsible and purposeful growth that enhances quality of life, provides a dynamic mix of land uses, and preserves its scenic beauty</c:v>
                </c:pt>
                <c:pt idx="2">
                  <c:v>Vibrant Neighborhoods - The City strives to create inviting neighborhoods with memorable character through a balanced mix of dwellings, parks and open spaces, civic buildings, shops, and workplaces</c:v>
                </c:pt>
                <c:pt idx="3">
                  <c:v>Connected Community - Franklin values a well-designed, effective, convenient, and active transportation network that connects residential neighborhoods, parks, schools, employment centers, shopping area, and downtown. This will be achieved through a comple</c:v>
                </c:pt>
                <c:pt idx="4">
                  <c:v>Context- Responsive Infill- Infill development should complement its surroundings, be sustainable and respectful of the environment, and enhance the quality of life and the economic health of the community</c:v>
                </c:pt>
                <c:pt idx="5">
                  <c:v>Exceptional Design—High quality design of buildings, public spaces, streets, pedestrian facilities and landscaping will work together to enhance the public realm and create exceptional places for people</c:v>
                </c:pt>
                <c:pt idx="6">
                  <c:v>Historic Preservation - Historic Franklin is the cherished center of the city and will continue to be protected using historic preservation tools and enhanced through traditional development and contextual architecture </c:v>
                </c:pt>
                <c:pt idx="7">
                  <c:v>Natural Beauty- Franklin's natural features are irreplaceable assets of great value, and they will be protected with planning and conservation tools and celebrated through careful site design</c:v>
                </c:pt>
              </c:strCache>
            </c:strRef>
          </c:cat>
          <c:val>
            <c:numRef>
              <c:f>'Simple Graphs'!$AB$22:$AB$29</c:f>
              <c:numCache>
                <c:formatCode>0%</c:formatCode>
                <c:ptCount val="8"/>
                <c:pt idx="0">
                  <c:v>0.7960687960687961</c:v>
                </c:pt>
                <c:pt idx="1">
                  <c:v>0.8125</c:v>
                </c:pt>
                <c:pt idx="2">
                  <c:v>0.83700980392156865</c:v>
                </c:pt>
                <c:pt idx="3">
                  <c:v>0.84796044499381951</c:v>
                </c:pt>
                <c:pt idx="4">
                  <c:v>0.87905236907730677</c:v>
                </c:pt>
                <c:pt idx="5">
                  <c:v>0.89519112207151663</c:v>
                </c:pt>
                <c:pt idx="6">
                  <c:v>0.90598290598290598</c:v>
                </c:pt>
                <c:pt idx="7">
                  <c:v>0.91523341523341528</c:v>
                </c:pt>
              </c:numCache>
            </c:numRef>
          </c:val>
          <c:extLst>
            <c:ext xmlns:c16="http://schemas.microsoft.com/office/drawing/2014/chart" uri="{C3380CC4-5D6E-409C-BE32-E72D297353CC}">
              <c16:uniqueId val="{00000000-1955-489D-80A9-6BA19BF717EA}"/>
            </c:ext>
          </c:extLst>
        </c:ser>
        <c:dLbls>
          <c:showLegendKey val="0"/>
          <c:showVal val="0"/>
          <c:showCatName val="0"/>
          <c:showSerName val="0"/>
          <c:showPercent val="0"/>
          <c:showBubbleSize val="0"/>
        </c:dLbls>
        <c:gapWidth val="182"/>
        <c:axId val="749426192"/>
        <c:axId val="749426848"/>
      </c:barChart>
      <c:catAx>
        <c:axId val="749426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49426848"/>
        <c:crosses val="autoZero"/>
        <c:auto val="1"/>
        <c:lblAlgn val="ctr"/>
        <c:lblOffset val="100"/>
        <c:noMultiLvlLbl val="0"/>
      </c:catAx>
      <c:valAx>
        <c:axId val="74942684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4942619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'Managed Growth'!$M$1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'Managed Growth'!$L$2:$L$11</c:f>
              <c:strCache>
                <c:ptCount val="10"/>
                <c:pt idx="0">
                  <c:v>Housing Affordability</c:v>
                </c:pt>
                <c:pt idx="1">
                  <c:v>Infrastructure</c:v>
                </c:pt>
                <c:pt idx="2">
                  <c:v>Character</c:v>
                </c:pt>
                <c:pt idx="3">
                  <c:v>Slow or Stop Density</c:v>
                </c:pt>
                <c:pt idx="4">
                  <c:v>Single-Use Neighborhoods</c:v>
                </c:pt>
                <c:pt idx="5">
                  <c:v>Slow or Stop Apartments</c:v>
                </c:pt>
                <c:pt idx="6">
                  <c:v>Stricter Enforcement of Principle</c:v>
                </c:pt>
                <c:pt idx="7">
                  <c:v>Nature Conservation</c:v>
                </c:pt>
                <c:pt idx="8">
                  <c:v>Wording</c:v>
                </c:pt>
                <c:pt idx="9">
                  <c:v>Slow or Stop Growth</c:v>
                </c:pt>
              </c:strCache>
            </c:strRef>
          </c:cat>
          <c:val>
            <c:numRef>
              <c:f>'Managed Growth'!$M$2:$M$11</c:f>
              <c:numCache>
                <c:formatCode>General</c:formatCode>
                <c:ptCount val="10"/>
                <c:pt idx="0">
                  <c:v>5</c:v>
                </c:pt>
                <c:pt idx="1">
                  <c:v>5</c:v>
                </c:pt>
                <c:pt idx="2">
                  <c:v>6</c:v>
                </c:pt>
                <c:pt idx="3">
                  <c:v>7</c:v>
                </c:pt>
                <c:pt idx="4">
                  <c:v>8</c:v>
                </c:pt>
                <c:pt idx="5">
                  <c:v>9</c:v>
                </c:pt>
                <c:pt idx="6">
                  <c:v>9</c:v>
                </c:pt>
                <c:pt idx="7">
                  <c:v>13</c:v>
                </c:pt>
                <c:pt idx="8">
                  <c:v>19</c:v>
                </c:pt>
                <c:pt idx="9">
                  <c:v>46</c:v>
                </c:pt>
              </c:numCache>
            </c:numRef>
          </c:val>
          <c:extLst>
            <c:ext xmlns:c16="http://schemas.microsoft.com/office/drawing/2014/chart" uri="{C3380CC4-5D6E-409C-BE32-E72D297353CC}">
              <c16:uniqueId val="{00000000-194C-4170-B79D-F5366EEE65CE}"/>
            </c:ext>
          </c:extLst>
        </c:ser>
        <c:dLbls>
          <c:showLegendKey val="0"/>
          <c:showVal val="0"/>
          <c:showCatName val="0"/>
          <c:showSerName val="0"/>
          <c:showPercent val="0"/>
          <c:showBubbleSize val="0"/>
        </c:dLbls>
        <c:gapWidth val="182"/>
        <c:axId val="525109328"/>
        <c:axId val="525109656"/>
      </c:barChart>
      <c:catAx>
        <c:axId val="525109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5109656"/>
        <c:crosses val="autoZero"/>
        <c:auto val="1"/>
        <c:lblAlgn val="ctr"/>
        <c:lblOffset val="100"/>
        <c:noMultiLvlLbl val="0"/>
      </c:catAx>
      <c:valAx>
        <c:axId val="5251096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5109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'Economic Vitality'!$N$1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'Economic Vitality'!$M$2:$M$10</c:f>
              <c:strCache>
                <c:ptCount val="9"/>
                <c:pt idx="0">
                  <c:v>Diversity Policy</c:v>
                </c:pt>
                <c:pt idx="1">
                  <c:v>Wording</c:v>
                </c:pt>
                <c:pt idx="2">
                  <c:v>Infrastructure</c:v>
                </c:pt>
                <c:pt idx="3">
                  <c:v>Prioritze Single-Family over Commercial</c:v>
                </c:pt>
                <c:pt idx="4">
                  <c:v>Free Market</c:v>
                </c:pt>
                <c:pt idx="5">
                  <c:v>Impacts of Commercial Development</c:v>
                </c:pt>
                <c:pt idx="6">
                  <c:v>Commercial Infill</c:v>
                </c:pt>
                <c:pt idx="7">
                  <c:v>Prioritize Local Business</c:v>
                </c:pt>
                <c:pt idx="8">
                  <c:v>Slow or Stop Growth</c:v>
                </c:pt>
              </c:strCache>
            </c:strRef>
          </c:cat>
          <c:val>
            <c:numRef>
              <c:f>'Economic Vitality'!$N$2:$N$10</c:f>
              <c:numCache>
                <c:formatCode>General</c:formatCode>
                <c:ptCount val="9"/>
                <c:pt idx="0">
                  <c:v>4</c:v>
                </c:pt>
                <c:pt idx="1">
                  <c:v>4</c:v>
                </c:pt>
                <c:pt idx="2">
                  <c:v>7</c:v>
                </c:pt>
                <c:pt idx="3">
                  <c:v>8</c:v>
                </c:pt>
                <c:pt idx="4">
                  <c:v>12</c:v>
                </c:pt>
                <c:pt idx="5">
                  <c:v>12</c:v>
                </c:pt>
                <c:pt idx="6">
                  <c:v>15</c:v>
                </c:pt>
                <c:pt idx="7">
                  <c:v>32</c:v>
                </c:pt>
                <c:pt idx="8">
                  <c:v>50</c:v>
                </c:pt>
              </c:numCache>
            </c:numRef>
          </c:val>
          <c:extLst>
            <c:ext xmlns:c16="http://schemas.microsoft.com/office/drawing/2014/chart" uri="{C3380CC4-5D6E-409C-BE32-E72D297353CC}">
              <c16:uniqueId val="{00000000-E2C0-4AE0-8835-C362513FB840}"/>
            </c:ext>
          </c:extLst>
        </c:ser>
        <c:dLbls>
          <c:showLegendKey val="0"/>
          <c:showVal val="0"/>
          <c:showCatName val="0"/>
          <c:showSerName val="0"/>
          <c:showPercent val="0"/>
          <c:showBubbleSize val="0"/>
        </c:dLbls>
        <c:gapWidth val="182"/>
        <c:axId val="774472896"/>
        <c:axId val="774469616"/>
      </c:barChart>
      <c:catAx>
        <c:axId val="774472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74469616"/>
        <c:crosses val="autoZero"/>
        <c:auto val="1"/>
        <c:lblAlgn val="ctr"/>
        <c:lblOffset val="100"/>
        <c:noMultiLvlLbl val="0"/>
      </c:catAx>
      <c:valAx>
        <c:axId val="774469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74472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'Vibrant Neighborhood'!$N$1</c:f>
              <c:strCache>
                <c:ptCount val="1"/>
                <c:pt idx="0">
                  <c:v>Times Mentioned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'Vibrant Neighborhood'!$M$2:$M$16</c:f>
              <c:strCache>
                <c:ptCount val="15"/>
                <c:pt idx="0">
                  <c:v>Character of Franklin</c:v>
                </c:pt>
                <c:pt idx="1">
                  <c:v>Stricter Enforcement of Principle</c:v>
                </c:pt>
                <c:pt idx="2">
                  <c:v>Exists, therefore not priority</c:v>
                </c:pt>
                <c:pt idx="3">
                  <c:v>Housing Infill</c:v>
                </c:pt>
                <c:pt idx="4">
                  <c:v>Impacts of More Development</c:v>
                </c:pt>
                <c:pt idx="5">
                  <c:v>Walkability</c:v>
                </c:pt>
                <c:pt idx="6">
                  <c:v>Prioritize Local Business</c:v>
                </c:pt>
                <c:pt idx="7">
                  <c:v>Slow or Stop Apartments</c:v>
                </c:pt>
                <c:pt idx="8">
                  <c:v>Slow or Stop Density</c:v>
                </c:pt>
                <c:pt idx="9">
                  <c:v>Free Market</c:v>
                </c:pt>
                <c:pt idx="10">
                  <c:v>Housing Affordability</c:v>
                </c:pt>
                <c:pt idx="11">
                  <c:v>Nature Conservation</c:v>
                </c:pt>
                <c:pt idx="12">
                  <c:v>Wording</c:v>
                </c:pt>
                <c:pt idx="13">
                  <c:v>Single-Use Neighborhoods</c:v>
                </c:pt>
                <c:pt idx="14">
                  <c:v>Slow or Stop Growth</c:v>
                </c:pt>
              </c:strCache>
            </c:strRef>
          </c:cat>
          <c:val>
            <c:numRef>
              <c:f>'Vibrant Neighborhood'!$N$2:$N$16</c:f>
              <c:numCache>
                <c:formatCode>General</c:formatCode>
                <c:ptCount val="15"/>
                <c:pt idx="0">
                  <c:v>3</c:v>
                </c:pt>
                <c:pt idx="1">
                  <c:v>3</c:v>
                </c:pt>
                <c:pt idx="2">
                  <c:v>3</c:v>
                </c:pt>
                <c:pt idx="3">
                  <c:v>3</c:v>
                </c:pt>
                <c:pt idx="4">
                  <c:v>3</c:v>
                </c:pt>
                <c:pt idx="5">
                  <c:v>3</c:v>
                </c:pt>
                <c:pt idx="6">
                  <c:v>4</c:v>
                </c:pt>
                <c:pt idx="7">
                  <c:v>7</c:v>
                </c:pt>
                <c:pt idx="8">
                  <c:v>7</c:v>
                </c:pt>
                <c:pt idx="9">
                  <c:v>7</c:v>
                </c:pt>
                <c:pt idx="10">
                  <c:v>9</c:v>
                </c:pt>
                <c:pt idx="11">
                  <c:v>10</c:v>
                </c:pt>
                <c:pt idx="12">
                  <c:v>12</c:v>
                </c:pt>
                <c:pt idx="13">
                  <c:v>25</c:v>
                </c:pt>
                <c:pt idx="14">
                  <c:v>26</c:v>
                </c:pt>
              </c:numCache>
            </c:numRef>
          </c:val>
          <c:extLst>
            <c:ext xmlns:c16="http://schemas.microsoft.com/office/drawing/2014/chart" uri="{C3380CC4-5D6E-409C-BE32-E72D297353CC}">
              <c16:uniqueId val="{00000000-2C79-46A5-9A41-1D6039457FC3}"/>
            </c:ext>
          </c:extLst>
        </c:ser>
        <c:dLbls>
          <c:showLegendKey val="0"/>
          <c:showVal val="0"/>
          <c:showCatName val="0"/>
          <c:showSerName val="0"/>
          <c:showPercent val="0"/>
          <c:showBubbleSize val="0"/>
        </c:dLbls>
        <c:gapWidth val="182"/>
        <c:axId val="765149920"/>
        <c:axId val="765141720"/>
      </c:barChart>
      <c:catAx>
        <c:axId val="765149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65141720"/>
        <c:crosses val="autoZero"/>
        <c:auto val="1"/>
        <c:lblAlgn val="ctr"/>
        <c:lblOffset val="100"/>
        <c:noMultiLvlLbl val="0"/>
      </c:catAx>
      <c:valAx>
        <c:axId val="7651417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65149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D2D6B-B72B-0F6E-20F7-4378AB5CAF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403FBE-F242-CF79-C4B7-BB1CE06481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71369E-6B15-2B78-59D8-CBA0C1A04B49}"/>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5" name="Footer Placeholder 4">
            <a:extLst>
              <a:ext uri="{FF2B5EF4-FFF2-40B4-BE49-F238E27FC236}">
                <a16:creationId xmlns:a16="http://schemas.microsoft.com/office/drawing/2014/main" id="{C2B9964C-B139-834E-5E45-9DBACC7218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F18B5-7318-C8B3-2D45-5E5436F28430}"/>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176490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6502-EDF7-9745-169A-17191E322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291203-50A4-BD48-CC45-1F0EFB8986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F25886-CA77-2377-BADE-5F77E1F2C814}"/>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5" name="Footer Placeholder 4">
            <a:extLst>
              <a:ext uri="{FF2B5EF4-FFF2-40B4-BE49-F238E27FC236}">
                <a16:creationId xmlns:a16="http://schemas.microsoft.com/office/drawing/2014/main" id="{9F85F363-118B-2D0D-A50A-F3ABD2FF9D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5F530-309C-568F-EAD7-0DDB2A9A2C23}"/>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335959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45F8C9-ABA5-61A1-1EDC-663F924BC1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9BB82D-D1A4-F87E-BE4A-63EFAA7C52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33548-C3D4-3A56-D1D9-C68946CBAF12}"/>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5" name="Footer Placeholder 4">
            <a:extLst>
              <a:ext uri="{FF2B5EF4-FFF2-40B4-BE49-F238E27FC236}">
                <a16:creationId xmlns:a16="http://schemas.microsoft.com/office/drawing/2014/main" id="{F0B2EE39-CB79-F2B0-2A48-CA2C967061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9B3D6-DA9D-096B-BD22-418597D9E4AE}"/>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32205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4A83A-53F3-1133-447B-A489E4AEE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3500A3-8492-0EC9-98BC-53D839B39F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9E1D3-8827-DDE5-1916-7C3B568673E5}"/>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5" name="Footer Placeholder 4">
            <a:extLst>
              <a:ext uri="{FF2B5EF4-FFF2-40B4-BE49-F238E27FC236}">
                <a16:creationId xmlns:a16="http://schemas.microsoft.com/office/drawing/2014/main" id="{AECEFE65-6976-6CE2-B31F-E66292034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E5BC10-0A85-90EF-8A82-559B355DFD8A}"/>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307689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27738-134C-BAB0-F14B-6CD137442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92C8EB-8CBA-58E0-55B5-56EEAE5FE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8ACBF5-3A07-D68F-2C9B-2E726010F286}"/>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5" name="Footer Placeholder 4">
            <a:extLst>
              <a:ext uri="{FF2B5EF4-FFF2-40B4-BE49-F238E27FC236}">
                <a16:creationId xmlns:a16="http://schemas.microsoft.com/office/drawing/2014/main" id="{1EFCC1A7-E88D-C0B4-97F6-028C251A8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74D26C-0587-9C01-A3A0-8A55161E8B11}"/>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416241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94515-6B8B-C28E-B0D9-E4C564D8EE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5F5311-1D9A-5DE1-4508-E20D521600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F5F711-FD5F-AE33-4EF2-EBC111C369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AD5294-943B-D0BB-73BA-4AD6A42CD2A9}"/>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6" name="Footer Placeholder 5">
            <a:extLst>
              <a:ext uri="{FF2B5EF4-FFF2-40B4-BE49-F238E27FC236}">
                <a16:creationId xmlns:a16="http://schemas.microsoft.com/office/drawing/2014/main" id="{DE53D8CD-EF42-1290-D935-94F230B495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0969A3-74F1-EBB7-7C4B-A68B728BBFDF}"/>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2631186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D6A5-C576-2C61-565B-79ADC2BC9E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A936C7-03D7-A5C7-9919-06766BEDEF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18E5F3-F5EE-7E15-BF1F-6C8608DAFE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1900D1-79E4-7165-47FE-ABFCAD8D22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020251-1F9D-8BA6-2DD2-ED31625385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675D2B-78CA-C798-34EA-AB9D605C38DC}"/>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8" name="Footer Placeholder 7">
            <a:extLst>
              <a:ext uri="{FF2B5EF4-FFF2-40B4-BE49-F238E27FC236}">
                <a16:creationId xmlns:a16="http://schemas.microsoft.com/office/drawing/2014/main" id="{BF9737BE-BC44-1001-A10B-A63B686C9C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BD58BE-07A0-55D1-7AA5-879662388333}"/>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3896224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EFC63-7C0F-0A65-70A7-776AFB98D0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0AF99A-181C-EEBC-6D24-31ED6AC6B003}"/>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4" name="Footer Placeholder 3">
            <a:extLst>
              <a:ext uri="{FF2B5EF4-FFF2-40B4-BE49-F238E27FC236}">
                <a16:creationId xmlns:a16="http://schemas.microsoft.com/office/drawing/2014/main" id="{EAC9A5EB-F849-9D7F-7C8F-74D35E63B4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6BB3BC-8704-8BD0-59F7-AB1E12052A03}"/>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89687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75B46-B395-BBE4-7B2C-1E5BBA102209}"/>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3" name="Footer Placeholder 2">
            <a:extLst>
              <a:ext uri="{FF2B5EF4-FFF2-40B4-BE49-F238E27FC236}">
                <a16:creationId xmlns:a16="http://schemas.microsoft.com/office/drawing/2014/main" id="{6E88A9FD-95E9-C9C9-B1A7-4C1DCB717B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E9732C-FBBA-0F7D-8ADB-AC1D8FD4D7CD}"/>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313010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915A1-624B-DDA1-2677-2ADE41B98B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3E93F4-1918-C4EF-63E2-84A433DD56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2C772A-31E7-8F76-87D7-EEC4E0963C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09B892-570F-C485-50D7-4E3E927C2EF9}"/>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6" name="Footer Placeholder 5">
            <a:extLst>
              <a:ext uri="{FF2B5EF4-FFF2-40B4-BE49-F238E27FC236}">
                <a16:creationId xmlns:a16="http://schemas.microsoft.com/office/drawing/2014/main" id="{CDBA3B0E-B848-4B23-93B4-250DA2BCC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CBB8ED-C825-760A-5499-FD33519E44AF}"/>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196582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7E11D-0795-B4C4-AD74-49B4A37379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0091D9-FB3E-C80B-1917-85A6FF822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9020EF-918A-04AF-FFC1-FEC05997E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32BBFF-9171-17A3-9B72-A1BEE4922778}"/>
              </a:ext>
            </a:extLst>
          </p:cNvPr>
          <p:cNvSpPr>
            <a:spLocks noGrp="1"/>
          </p:cNvSpPr>
          <p:nvPr>
            <p:ph type="dt" sz="half" idx="10"/>
          </p:nvPr>
        </p:nvSpPr>
        <p:spPr/>
        <p:txBody>
          <a:bodyPr/>
          <a:lstStyle/>
          <a:p>
            <a:fld id="{9CD8D1BE-7A2F-4A48-9DB6-55DC8E9D2BC7}" type="datetimeFigureOut">
              <a:rPr lang="en-US" smtClean="0"/>
              <a:t>5/16/2023</a:t>
            </a:fld>
            <a:endParaRPr lang="en-US"/>
          </a:p>
        </p:txBody>
      </p:sp>
      <p:sp>
        <p:nvSpPr>
          <p:cNvPr id="6" name="Footer Placeholder 5">
            <a:extLst>
              <a:ext uri="{FF2B5EF4-FFF2-40B4-BE49-F238E27FC236}">
                <a16:creationId xmlns:a16="http://schemas.microsoft.com/office/drawing/2014/main" id="{87FC2589-89F8-A9D8-46F6-88D9763B42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B8C114-089F-D36F-7F20-960E702F9780}"/>
              </a:ext>
            </a:extLst>
          </p:cNvPr>
          <p:cNvSpPr>
            <a:spLocks noGrp="1"/>
          </p:cNvSpPr>
          <p:nvPr>
            <p:ph type="sldNum" sz="quarter" idx="12"/>
          </p:nvPr>
        </p:nvSpPr>
        <p:spPr/>
        <p:txBody>
          <a:bodyPr/>
          <a:lstStyle/>
          <a:p>
            <a:fld id="{B9815DEB-602D-4A08-8BFD-206D0F3B559F}" type="slidenum">
              <a:rPr lang="en-US" smtClean="0"/>
              <a:t>‹#›</a:t>
            </a:fld>
            <a:endParaRPr lang="en-US"/>
          </a:p>
        </p:txBody>
      </p:sp>
    </p:spTree>
    <p:extLst>
      <p:ext uri="{BB962C8B-B14F-4D97-AF65-F5344CB8AC3E}">
        <p14:creationId xmlns:p14="http://schemas.microsoft.com/office/powerpoint/2010/main" val="3023042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2ABB20-97C3-5579-9C3A-60BFDA9719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5F862-09DA-1F16-7AE4-AE21264776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7D0DC-B1B4-ED9C-8F8B-95663B622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8D1BE-7A2F-4A48-9DB6-55DC8E9D2BC7}" type="datetimeFigureOut">
              <a:rPr lang="en-US" smtClean="0"/>
              <a:t>5/16/2023</a:t>
            </a:fld>
            <a:endParaRPr lang="en-US"/>
          </a:p>
        </p:txBody>
      </p:sp>
      <p:sp>
        <p:nvSpPr>
          <p:cNvPr id="5" name="Footer Placeholder 4">
            <a:extLst>
              <a:ext uri="{FF2B5EF4-FFF2-40B4-BE49-F238E27FC236}">
                <a16:creationId xmlns:a16="http://schemas.microsoft.com/office/drawing/2014/main" id="{5FA3626F-652F-48F0-55D1-5C35E332D6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5AF0C1-3DCA-11C7-C868-A0FA8476B5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15DEB-602D-4A08-8BFD-206D0F3B559F}" type="slidenum">
              <a:rPr lang="en-US" smtClean="0"/>
              <a:t>‹#›</a:t>
            </a:fld>
            <a:endParaRPr lang="en-US"/>
          </a:p>
        </p:txBody>
      </p:sp>
    </p:spTree>
    <p:extLst>
      <p:ext uri="{BB962C8B-B14F-4D97-AF65-F5344CB8AC3E}">
        <p14:creationId xmlns:p14="http://schemas.microsoft.com/office/powerpoint/2010/main" val="279850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D078899-5470-8B0D-B4B2-C0012D023C36}"/>
              </a:ext>
            </a:extLst>
          </p:cNvPr>
          <p:cNvPicPr>
            <a:picLocks noChangeAspect="1"/>
          </p:cNvPicPr>
          <p:nvPr/>
        </p:nvPicPr>
        <p:blipFill rotWithShape="1">
          <a:blip r:embed="rId2">
            <a:alphaModFix amt="35000"/>
          </a:blip>
          <a:srcRect l="-1" r="945"/>
          <a:stretch/>
        </p:blipFill>
        <p:spPr>
          <a:xfrm>
            <a:off x="86861" y="225047"/>
            <a:ext cx="3551690" cy="4019550"/>
          </a:xfrm>
          <a:prstGeom prst="rect">
            <a:avLst/>
          </a:prstGeom>
        </p:spPr>
      </p:pic>
      <p:sp>
        <p:nvSpPr>
          <p:cNvPr id="4" name="TextBox 3">
            <a:extLst>
              <a:ext uri="{FF2B5EF4-FFF2-40B4-BE49-F238E27FC236}">
                <a16:creationId xmlns:a16="http://schemas.microsoft.com/office/drawing/2014/main" id="{2D0E01C6-0882-0BF9-E7E8-52FA9D73BD67}"/>
              </a:ext>
            </a:extLst>
          </p:cNvPr>
          <p:cNvSpPr txBox="1"/>
          <p:nvPr/>
        </p:nvSpPr>
        <p:spPr>
          <a:xfrm>
            <a:off x="3384995" y="1588491"/>
            <a:ext cx="9779120" cy="646331"/>
          </a:xfrm>
          <a:prstGeom prst="rect">
            <a:avLst/>
          </a:prstGeom>
          <a:noFill/>
        </p:spPr>
        <p:txBody>
          <a:bodyPr wrap="square" rtlCol="0">
            <a:spAutoFit/>
          </a:bodyPr>
          <a:lstStyle/>
          <a:p>
            <a:r>
              <a:rPr lang="en-US" sz="3600" b="1" dirty="0">
                <a:solidFill>
                  <a:srgbClr val="002060"/>
                </a:solidFill>
              </a:rPr>
              <a:t>CITIZEN SURVEY RESULTS</a:t>
            </a:r>
          </a:p>
        </p:txBody>
      </p:sp>
      <p:sp>
        <p:nvSpPr>
          <p:cNvPr id="6" name="TextBox 5">
            <a:extLst>
              <a:ext uri="{FF2B5EF4-FFF2-40B4-BE49-F238E27FC236}">
                <a16:creationId xmlns:a16="http://schemas.microsoft.com/office/drawing/2014/main" id="{E7989593-9DCF-085F-43FE-CE457F4EFB66}"/>
              </a:ext>
            </a:extLst>
          </p:cNvPr>
          <p:cNvSpPr txBox="1"/>
          <p:nvPr/>
        </p:nvSpPr>
        <p:spPr>
          <a:xfrm>
            <a:off x="989479" y="2313522"/>
            <a:ext cx="9779120" cy="954107"/>
          </a:xfrm>
          <a:prstGeom prst="rect">
            <a:avLst/>
          </a:prstGeom>
          <a:noFill/>
        </p:spPr>
        <p:txBody>
          <a:bodyPr wrap="square" rtlCol="0">
            <a:spAutoFit/>
          </a:bodyPr>
          <a:lstStyle/>
          <a:p>
            <a:pPr algn="ctr"/>
            <a:r>
              <a:rPr lang="en-US" sz="2800" b="1" dirty="0">
                <a:solidFill>
                  <a:srgbClr val="002060"/>
                </a:solidFill>
              </a:rPr>
              <a:t>Joint Conceptual Workshop</a:t>
            </a:r>
          </a:p>
          <a:p>
            <a:pPr algn="ctr"/>
            <a:r>
              <a:rPr lang="en-US" sz="2800" b="1" dirty="0">
                <a:solidFill>
                  <a:srgbClr val="002060"/>
                </a:solidFill>
              </a:rPr>
              <a:t>May 25</a:t>
            </a:r>
            <a:r>
              <a:rPr lang="en-US" sz="2800" b="1" baseline="30000" dirty="0">
                <a:solidFill>
                  <a:srgbClr val="002060"/>
                </a:solidFill>
              </a:rPr>
              <a:t>th</a:t>
            </a:r>
            <a:r>
              <a:rPr lang="en-US" sz="2800" b="1" dirty="0">
                <a:solidFill>
                  <a:srgbClr val="002060"/>
                </a:solidFill>
              </a:rPr>
              <a:t>, 2023</a:t>
            </a:r>
          </a:p>
        </p:txBody>
      </p:sp>
      <p:pic>
        <p:nvPicPr>
          <p:cNvPr id="8" name="Graphic 7" descr="Clipboard Mixed with solid fill">
            <a:extLst>
              <a:ext uri="{FF2B5EF4-FFF2-40B4-BE49-F238E27FC236}">
                <a16:creationId xmlns:a16="http://schemas.microsoft.com/office/drawing/2014/main" id="{65528547-C02A-FBE4-2DA8-658D97A4E4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1609" y="-331239"/>
            <a:ext cx="4646641" cy="4646641"/>
          </a:xfrm>
          <a:prstGeom prst="rect">
            <a:avLst/>
          </a:prstGeom>
        </p:spPr>
      </p:pic>
      <p:sp>
        <p:nvSpPr>
          <p:cNvPr id="9" name="Rectangle 8">
            <a:extLst>
              <a:ext uri="{FF2B5EF4-FFF2-40B4-BE49-F238E27FC236}">
                <a16:creationId xmlns:a16="http://schemas.microsoft.com/office/drawing/2014/main" id="{9C00BCD6-3666-DDE3-3F33-371CE8C22B84}"/>
              </a:ext>
            </a:extLst>
          </p:cNvPr>
          <p:cNvSpPr/>
          <p:nvPr/>
        </p:nvSpPr>
        <p:spPr>
          <a:xfrm>
            <a:off x="0" y="4315402"/>
            <a:ext cx="12277725" cy="254259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Tree>
    <p:extLst>
      <p:ext uri="{BB962C8B-B14F-4D97-AF65-F5344CB8AC3E}">
        <p14:creationId xmlns:p14="http://schemas.microsoft.com/office/powerpoint/2010/main" val="3851211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1093486" y="992978"/>
            <a:ext cx="10515600" cy="1325563"/>
          </a:xfrm>
        </p:spPr>
        <p:txBody>
          <a:bodyPr>
            <a:normAutofit fontScale="90000"/>
          </a:bodyPr>
          <a:lstStyle/>
          <a:p>
            <a:r>
              <a:rPr lang="en-US" sz="2800" b="1" dirty="0">
                <a:solidFill>
                  <a:schemeClr val="accent1">
                    <a:lumMod val="50000"/>
                  </a:schemeClr>
                </a:solidFill>
                <a:latin typeface="+mn-lt"/>
              </a:rPr>
              <a:t>Q19: Vibrant Neighborhoods - The City strives to create inviting neighborhoods with memorable character through a balanced mix of dwellings, parks and open spaces, civic buildings, shops, and workplaces</a:t>
            </a:r>
            <a:br>
              <a:rPr lang="en-US" sz="2800" b="1" dirty="0">
                <a:solidFill>
                  <a:schemeClr val="accent1">
                    <a:lumMod val="50000"/>
                  </a:schemeClr>
                </a:solidFill>
                <a:latin typeface="+mn-lt"/>
              </a:rPr>
            </a:br>
            <a:br>
              <a:rPr lang="en-US" sz="2800" b="1" dirty="0">
                <a:solidFill>
                  <a:schemeClr val="accent1">
                    <a:lumMod val="50000"/>
                  </a:schemeClr>
                </a:solidFill>
                <a:latin typeface="+mn-lt"/>
              </a:rPr>
            </a:br>
            <a:r>
              <a:rPr lang="en-US" sz="2800" b="1" dirty="0">
                <a:solidFill>
                  <a:schemeClr val="accent1">
                    <a:lumMod val="50000"/>
                  </a:schemeClr>
                </a:solidFill>
                <a:latin typeface="+mn-lt"/>
              </a:rPr>
              <a:t>This Should not be a guiding principle or it should be refined (please detail why not or what should be refined)</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94D44240-1956-FD46-3714-709965C200F0}"/>
              </a:ext>
            </a:extLst>
          </p:cNvPr>
          <p:cNvGraphicFramePr>
            <a:graphicFrameLocks/>
          </p:cNvGraphicFramePr>
          <p:nvPr>
            <p:extLst>
              <p:ext uri="{D42A27DB-BD31-4B8C-83A1-F6EECF244321}">
                <p14:modId xmlns:p14="http://schemas.microsoft.com/office/powerpoint/2010/main" val="3722791375"/>
              </p:ext>
            </p:extLst>
          </p:nvPr>
        </p:nvGraphicFramePr>
        <p:xfrm>
          <a:off x="464194" y="2318541"/>
          <a:ext cx="11144891" cy="4248514"/>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a:extLst>
              <a:ext uri="{FF2B5EF4-FFF2-40B4-BE49-F238E27FC236}">
                <a16:creationId xmlns:a16="http://schemas.microsoft.com/office/drawing/2014/main" id="{943646C7-FFEB-3734-A932-1A836655486A}"/>
              </a:ext>
            </a:extLst>
          </p:cNvPr>
          <p:cNvSpPr txBox="1">
            <a:spLocks/>
          </p:cNvSpPr>
          <p:nvPr/>
        </p:nvSpPr>
        <p:spPr>
          <a:xfrm>
            <a:off x="3281680" y="191928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Keep As Is: 683 (84%)</a:t>
            </a:r>
          </a:p>
          <a:p>
            <a:pPr marL="0" indent="0" algn="r">
              <a:buNone/>
            </a:pPr>
            <a:r>
              <a:rPr lang="en-GB" sz="2000" dirty="0"/>
              <a:t>Answered it Should be Changed: 132 (16%)</a:t>
            </a:r>
          </a:p>
          <a:p>
            <a:pPr marL="0" indent="0" algn="r">
              <a:buNone/>
            </a:pPr>
            <a:endParaRPr lang="en-GB" sz="2000" dirty="0"/>
          </a:p>
        </p:txBody>
      </p:sp>
    </p:spTree>
    <p:extLst>
      <p:ext uri="{BB962C8B-B14F-4D97-AF65-F5344CB8AC3E}">
        <p14:creationId xmlns:p14="http://schemas.microsoft.com/office/powerpoint/2010/main" val="1158457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1093486" y="992978"/>
            <a:ext cx="10515600" cy="1325563"/>
          </a:xfrm>
        </p:spPr>
        <p:txBody>
          <a:bodyPr>
            <a:normAutofit fontScale="90000"/>
          </a:bodyPr>
          <a:lstStyle/>
          <a:p>
            <a:r>
              <a:rPr lang="en-US" sz="2800" b="1" dirty="0">
                <a:solidFill>
                  <a:schemeClr val="accent1">
                    <a:lumMod val="50000"/>
                  </a:schemeClr>
                </a:solidFill>
                <a:latin typeface="+mn-lt"/>
              </a:rPr>
              <a:t>Q20: Historic Preservation - Historic Franklin is the cherished center of the city and will continue to be protected using historic preservation tools and enhanced through traditional development and contextual architecture </a:t>
            </a:r>
            <a:br>
              <a:rPr lang="en-US" sz="2800" b="1" dirty="0">
                <a:solidFill>
                  <a:schemeClr val="accent1">
                    <a:lumMod val="50000"/>
                  </a:schemeClr>
                </a:solidFill>
                <a:latin typeface="+mn-lt"/>
              </a:rPr>
            </a:br>
            <a:br>
              <a:rPr lang="en-US" sz="2800" b="1" dirty="0">
                <a:solidFill>
                  <a:schemeClr val="accent1">
                    <a:lumMod val="50000"/>
                  </a:schemeClr>
                </a:solidFill>
                <a:latin typeface="+mn-lt"/>
              </a:rPr>
            </a:br>
            <a:r>
              <a:rPr lang="en-US" sz="2800" b="1" dirty="0">
                <a:solidFill>
                  <a:schemeClr val="accent1">
                    <a:lumMod val="50000"/>
                  </a:schemeClr>
                </a:solidFill>
                <a:latin typeface="+mn-lt"/>
              </a:rPr>
              <a:t>This Should not be a guiding principle or it should be refined (please detail why not or what should be refined)</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2598AF05-AB67-C7CA-663F-BF6F4DE35144}"/>
              </a:ext>
            </a:extLst>
          </p:cNvPr>
          <p:cNvGraphicFramePr>
            <a:graphicFrameLocks/>
          </p:cNvGraphicFramePr>
          <p:nvPr>
            <p:extLst>
              <p:ext uri="{D42A27DB-BD31-4B8C-83A1-F6EECF244321}">
                <p14:modId xmlns:p14="http://schemas.microsoft.com/office/powerpoint/2010/main" val="1441627600"/>
              </p:ext>
            </p:extLst>
          </p:nvPr>
        </p:nvGraphicFramePr>
        <p:xfrm>
          <a:off x="464195" y="2318541"/>
          <a:ext cx="11284460" cy="4211568"/>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a:extLst>
              <a:ext uri="{FF2B5EF4-FFF2-40B4-BE49-F238E27FC236}">
                <a16:creationId xmlns:a16="http://schemas.microsoft.com/office/drawing/2014/main" id="{18497CF6-AB32-5E69-663E-13CC93DDBC09}"/>
              </a:ext>
            </a:extLst>
          </p:cNvPr>
          <p:cNvSpPr txBox="1">
            <a:spLocks/>
          </p:cNvSpPr>
          <p:nvPr/>
        </p:nvSpPr>
        <p:spPr>
          <a:xfrm>
            <a:off x="3281680" y="191928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Keep As Is: 742 (91%)</a:t>
            </a:r>
          </a:p>
          <a:p>
            <a:pPr marL="0" indent="0" algn="r">
              <a:buNone/>
            </a:pPr>
            <a:r>
              <a:rPr lang="en-GB" sz="2000" dirty="0"/>
              <a:t>Answered it Should be Changed: 76 (9%)</a:t>
            </a:r>
          </a:p>
        </p:txBody>
      </p:sp>
    </p:spTree>
    <p:extLst>
      <p:ext uri="{BB962C8B-B14F-4D97-AF65-F5344CB8AC3E}">
        <p14:creationId xmlns:p14="http://schemas.microsoft.com/office/powerpoint/2010/main" val="1194689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1093486" y="992978"/>
            <a:ext cx="10515600" cy="1325563"/>
          </a:xfrm>
        </p:spPr>
        <p:txBody>
          <a:bodyPr>
            <a:normAutofit fontScale="90000"/>
          </a:bodyPr>
          <a:lstStyle/>
          <a:p>
            <a:r>
              <a:rPr lang="en-US" sz="2800" b="1" dirty="0">
                <a:solidFill>
                  <a:schemeClr val="accent1">
                    <a:lumMod val="50000"/>
                  </a:schemeClr>
                </a:solidFill>
                <a:latin typeface="+mn-lt"/>
              </a:rPr>
              <a:t>Q21: Natural Beauty- Franklin's natural features are irreplaceable assets of great value, and they will be protected with planning and conservation tools and celebrated through careful site design</a:t>
            </a:r>
            <a:br>
              <a:rPr lang="en-US" sz="2800" b="1" dirty="0">
                <a:solidFill>
                  <a:schemeClr val="accent1">
                    <a:lumMod val="50000"/>
                  </a:schemeClr>
                </a:solidFill>
                <a:latin typeface="+mn-lt"/>
              </a:rPr>
            </a:br>
            <a:br>
              <a:rPr lang="en-US" sz="2800" b="1" dirty="0">
                <a:solidFill>
                  <a:schemeClr val="accent1">
                    <a:lumMod val="50000"/>
                  </a:schemeClr>
                </a:solidFill>
                <a:latin typeface="+mn-lt"/>
              </a:rPr>
            </a:br>
            <a:r>
              <a:rPr lang="en-US" sz="2800" b="1" dirty="0">
                <a:solidFill>
                  <a:schemeClr val="accent1">
                    <a:lumMod val="50000"/>
                  </a:schemeClr>
                </a:solidFill>
                <a:latin typeface="+mn-lt"/>
              </a:rPr>
              <a:t>This Should not be a guiding principle or it should be refined (please detail why not or what should be refined)</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000A830E-066B-5D6F-89CB-9226ADAD7134}"/>
              </a:ext>
            </a:extLst>
          </p:cNvPr>
          <p:cNvGraphicFramePr>
            <a:graphicFrameLocks/>
          </p:cNvGraphicFramePr>
          <p:nvPr>
            <p:extLst>
              <p:ext uri="{D42A27DB-BD31-4B8C-83A1-F6EECF244321}">
                <p14:modId xmlns:p14="http://schemas.microsoft.com/office/powerpoint/2010/main" val="65298745"/>
              </p:ext>
            </p:extLst>
          </p:nvPr>
        </p:nvGraphicFramePr>
        <p:xfrm>
          <a:off x="464195" y="2140527"/>
          <a:ext cx="11543078" cy="4444999"/>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a:extLst>
              <a:ext uri="{FF2B5EF4-FFF2-40B4-BE49-F238E27FC236}">
                <a16:creationId xmlns:a16="http://schemas.microsoft.com/office/drawing/2014/main" id="{0D7EE9AA-EE34-8473-0A00-7549F2838968}"/>
              </a:ext>
            </a:extLst>
          </p:cNvPr>
          <p:cNvSpPr txBox="1">
            <a:spLocks/>
          </p:cNvSpPr>
          <p:nvPr/>
        </p:nvSpPr>
        <p:spPr>
          <a:xfrm>
            <a:off x="3281680" y="191928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Keep As Is: 745 (92%)</a:t>
            </a:r>
          </a:p>
          <a:p>
            <a:pPr marL="0" indent="0" algn="r">
              <a:buNone/>
            </a:pPr>
            <a:r>
              <a:rPr lang="en-GB" sz="2000" dirty="0"/>
              <a:t>Answered it Should be Changed: 68 (8%)</a:t>
            </a:r>
          </a:p>
          <a:p>
            <a:pPr marL="0" indent="0" algn="r">
              <a:buNone/>
            </a:pPr>
            <a:endParaRPr lang="en-GB" sz="2000" dirty="0"/>
          </a:p>
        </p:txBody>
      </p:sp>
    </p:spTree>
    <p:extLst>
      <p:ext uri="{BB962C8B-B14F-4D97-AF65-F5344CB8AC3E}">
        <p14:creationId xmlns:p14="http://schemas.microsoft.com/office/powerpoint/2010/main" val="3313457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1093486" y="992978"/>
            <a:ext cx="10515600" cy="1325563"/>
          </a:xfrm>
        </p:spPr>
        <p:txBody>
          <a:bodyPr>
            <a:normAutofit fontScale="90000"/>
          </a:bodyPr>
          <a:lstStyle/>
          <a:p>
            <a:r>
              <a:rPr lang="en-US" sz="2800" b="1" dirty="0">
                <a:solidFill>
                  <a:schemeClr val="accent1">
                    <a:lumMod val="50000"/>
                  </a:schemeClr>
                </a:solidFill>
                <a:latin typeface="+mn-lt"/>
              </a:rPr>
              <a:t>Q22: Exceptional Design—High quality design of buildings, public spaces, streets, pedestrian facilities and landscaping will work together to enhance the public realm and create exceptional places for people</a:t>
            </a:r>
            <a:br>
              <a:rPr lang="en-US" sz="2800" b="1" dirty="0">
                <a:solidFill>
                  <a:schemeClr val="accent1">
                    <a:lumMod val="50000"/>
                  </a:schemeClr>
                </a:solidFill>
                <a:latin typeface="+mn-lt"/>
              </a:rPr>
            </a:br>
            <a:br>
              <a:rPr lang="en-US" sz="2800" b="1" dirty="0">
                <a:solidFill>
                  <a:schemeClr val="accent1">
                    <a:lumMod val="50000"/>
                  </a:schemeClr>
                </a:solidFill>
                <a:latin typeface="+mn-lt"/>
              </a:rPr>
            </a:br>
            <a:r>
              <a:rPr lang="en-US" sz="2800" b="1" dirty="0">
                <a:solidFill>
                  <a:schemeClr val="accent1">
                    <a:lumMod val="50000"/>
                  </a:schemeClr>
                </a:solidFill>
                <a:latin typeface="+mn-lt"/>
              </a:rPr>
              <a:t>This Should not be a guiding principle or it should be refined (please detail why not or what should be refined)</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307546BF-4495-2458-3F94-70CF8C1E8D19}"/>
              </a:ext>
            </a:extLst>
          </p:cNvPr>
          <p:cNvGraphicFramePr>
            <a:graphicFrameLocks/>
          </p:cNvGraphicFramePr>
          <p:nvPr>
            <p:extLst>
              <p:ext uri="{D42A27DB-BD31-4B8C-83A1-F6EECF244321}">
                <p14:modId xmlns:p14="http://schemas.microsoft.com/office/powerpoint/2010/main" val="2236196690"/>
              </p:ext>
            </p:extLst>
          </p:nvPr>
        </p:nvGraphicFramePr>
        <p:xfrm>
          <a:off x="300181" y="2177472"/>
          <a:ext cx="11402291" cy="416791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a:extLst>
              <a:ext uri="{FF2B5EF4-FFF2-40B4-BE49-F238E27FC236}">
                <a16:creationId xmlns:a16="http://schemas.microsoft.com/office/drawing/2014/main" id="{0654C18C-A679-DD1C-86D0-F428C50E5C6C}"/>
              </a:ext>
            </a:extLst>
          </p:cNvPr>
          <p:cNvSpPr txBox="1">
            <a:spLocks/>
          </p:cNvSpPr>
          <p:nvPr/>
        </p:nvSpPr>
        <p:spPr>
          <a:xfrm>
            <a:off x="3281680" y="191928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Keep As Is: 726 (90%)</a:t>
            </a:r>
          </a:p>
          <a:p>
            <a:pPr marL="0" indent="0" algn="r">
              <a:buNone/>
            </a:pPr>
            <a:r>
              <a:rPr lang="en-GB" sz="2000" dirty="0"/>
              <a:t>Answered it Should be Changed: 84 (10%)</a:t>
            </a:r>
          </a:p>
          <a:p>
            <a:pPr marL="0" indent="0" algn="r">
              <a:buNone/>
            </a:pPr>
            <a:endParaRPr lang="en-GB" sz="2000" dirty="0"/>
          </a:p>
        </p:txBody>
      </p:sp>
    </p:spTree>
    <p:extLst>
      <p:ext uri="{BB962C8B-B14F-4D97-AF65-F5344CB8AC3E}">
        <p14:creationId xmlns:p14="http://schemas.microsoft.com/office/powerpoint/2010/main" val="660104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1002709" y="986773"/>
            <a:ext cx="10515600" cy="1325563"/>
          </a:xfrm>
        </p:spPr>
        <p:txBody>
          <a:bodyPr>
            <a:noAutofit/>
          </a:bodyPr>
          <a:lstStyle/>
          <a:p>
            <a:r>
              <a:rPr lang="en-US" sz="2000" b="1" dirty="0">
                <a:solidFill>
                  <a:schemeClr val="accent1">
                    <a:lumMod val="50000"/>
                  </a:schemeClr>
                </a:solidFill>
                <a:latin typeface="+mn-lt"/>
              </a:rPr>
              <a:t>Q23: Connected Community - Franklin values a well-designed, effective, convenient, and active transportation network that connects residential neighborhoods, parks, schools, employment centers, shopping area, and downtown. This will be achieved through a complete system of streets, bicycle and pedestrian routes, and transit, not only within the city, but also to the greater metropolitan region</a:t>
            </a:r>
            <a:br>
              <a:rPr lang="en-US" sz="2000" b="1" dirty="0">
                <a:solidFill>
                  <a:schemeClr val="accent1">
                    <a:lumMod val="50000"/>
                  </a:schemeClr>
                </a:solidFill>
                <a:latin typeface="+mn-lt"/>
              </a:rPr>
            </a:br>
            <a:br>
              <a:rPr lang="en-US" sz="2000" b="1" dirty="0">
                <a:solidFill>
                  <a:schemeClr val="accent1">
                    <a:lumMod val="50000"/>
                  </a:schemeClr>
                </a:solidFill>
                <a:latin typeface="+mn-lt"/>
              </a:rPr>
            </a:br>
            <a:r>
              <a:rPr lang="en-US" sz="2000" b="1" dirty="0">
                <a:solidFill>
                  <a:schemeClr val="accent1">
                    <a:lumMod val="50000"/>
                  </a:schemeClr>
                </a:solidFill>
                <a:latin typeface="+mn-lt"/>
              </a:rPr>
              <a:t>This Should not be a guiding principle or it should be refined (please detail why not or what should be refined)</a:t>
            </a:r>
            <a:br>
              <a:rPr lang="en-US" sz="2000" b="1" baseline="0" dirty="0">
                <a:solidFill>
                  <a:schemeClr val="accent1">
                    <a:lumMod val="50000"/>
                  </a:schemeClr>
                </a:solidFill>
                <a:latin typeface="+mn-lt"/>
              </a:rPr>
            </a:br>
            <a:br>
              <a:rPr lang="en-US" sz="2000" dirty="0"/>
            </a:br>
            <a:endParaRPr lang="en-US" sz="2000" dirty="0"/>
          </a:p>
        </p:txBody>
      </p:sp>
      <p:graphicFrame>
        <p:nvGraphicFramePr>
          <p:cNvPr id="2" name="Chart 1">
            <a:extLst>
              <a:ext uri="{FF2B5EF4-FFF2-40B4-BE49-F238E27FC236}">
                <a16:creationId xmlns:a16="http://schemas.microsoft.com/office/drawing/2014/main" id="{B686B1EB-B143-D1EB-7A52-ED9965B10B40}"/>
              </a:ext>
            </a:extLst>
          </p:cNvPr>
          <p:cNvGraphicFramePr>
            <a:graphicFrameLocks/>
          </p:cNvGraphicFramePr>
          <p:nvPr>
            <p:extLst>
              <p:ext uri="{D42A27DB-BD31-4B8C-83A1-F6EECF244321}">
                <p14:modId xmlns:p14="http://schemas.microsoft.com/office/powerpoint/2010/main" val="138630765"/>
              </p:ext>
            </p:extLst>
          </p:nvPr>
        </p:nvGraphicFramePr>
        <p:xfrm>
          <a:off x="549562" y="2382983"/>
          <a:ext cx="11291455" cy="4294908"/>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a:extLst>
              <a:ext uri="{FF2B5EF4-FFF2-40B4-BE49-F238E27FC236}">
                <a16:creationId xmlns:a16="http://schemas.microsoft.com/office/drawing/2014/main" id="{B38DD214-5071-AE77-1508-993A5A3A7B61}"/>
              </a:ext>
            </a:extLst>
          </p:cNvPr>
          <p:cNvSpPr txBox="1">
            <a:spLocks/>
          </p:cNvSpPr>
          <p:nvPr/>
        </p:nvSpPr>
        <p:spPr>
          <a:xfrm>
            <a:off x="3904571" y="2192479"/>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Keep As Is: 686 (85%)</a:t>
            </a:r>
          </a:p>
          <a:p>
            <a:pPr marL="0" indent="0" algn="r">
              <a:buNone/>
            </a:pPr>
            <a:r>
              <a:rPr lang="en-GB" sz="2000" dirty="0"/>
              <a:t>Answered it Should be Changed: 122 (15%)</a:t>
            </a:r>
          </a:p>
          <a:p>
            <a:pPr marL="0" indent="0" algn="r">
              <a:buNone/>
            </a:pPr>
            <a:endParaRPr lang="en-GB" sz="2000" dirty="0"/>
          </a:p>
        </p:txBody>
      </p:sp>
    </p:spTree>
    <p:extLst>
      <p:ext uri="{BB962C8B-B14F-4D97-AF65-F5344CB8AC3E}">
        <p14:creationId xmlns:p14="http://schemas.microsoft.com/office/powerpoint/2010/main" val="1160726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1078704"/>
            <a:ext cx="10515600" cy="1325563"/>
          </a:xfrm>
        </p:spPr>
        <p:txBody>
          <a:bodyPr>
            <a:normAutofit fontScale="90000"/>
          </a:bodyPr>
          <a:lstStyle/>
          <a:p>
            <a:r>
              <a:rPr lang="en-US" sz="2800" b="1" dirty="0">
                <a:solidFill>
                  <a:schemeClr val="accent1">
                    <a:lumMod val="50000"/>
                  </a:schemeClr>
                </a:solidFill>
                <a:latin typeface="+mn-lt"/>
              </a:rPr>
              <a:t>Q24: Context- Responsive Infill- Infill development should complement its surroundings, be sustainable and respectful of the environment, and enhance the quality of life and the economic health of the community</a:t>
            </a:r>
            <a:br>
              <a:rPr lang="en-US" sz="2800" b="1" dirty="0">
                <a:solidFill>
                  <a:schemeClr val="accent1">
                    <a:lumMod val="50000"/>
                  </a:schemeClr>
                </a:solidFill>
                <a:latin typeface="+mn-lt"/>
              </a:rPr>
            </a:br>
            <a:br>
              <a:rPr lang="en-US" sz="2800" b="1" dirty="0">
                <a:solidFill>
                  <a:schemeClr val="accent1">
                    <a:lumMod val="50000"/>
                  </a:schemeClr>
                </a:solidFill>
                <a:latin typeface="+mn-lt"/>
              </a:rPr>
            </a:br>
            <a:r>
              <a:rPr lang="en-US" sz="2800" b="1" dirty="0">
                <a:solidFill>
                  <a:schemeClr val="accent1">
                    <a:lumMod val="50000"/>
                  </a:schemeClr>
                </a:solidFill>
                <a:latin typeface="+mn-lt"/>
              </a:rPr>
              <a:t>This Should not be a guiding principle or it should be refined (please detail why not or what should be refined)</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B14D20B5-60E8-B5EB-D475-E40DF2EECA3F}"/>
              </a:ext>
            </a:extLst>
          </p:cNvPr>
          <p:cNvGraphicFramePr>
            <a:graphicFrameLocks/>
          </p:cNvGraphicFramePr>
          <p:nvPr>
            <p:extLst>
              <p:ext uri="{D42A27DB-BD31-4B8C-83A1-F6EECF244321}">
                <p14:modId xmlns:p14="http://schemas.microsoft.com/office/powerpoint/2010/main" val="1350338396"/>
              </p:ext>
            </p:extLst>
          </p:nvPr>
        </p:nvGraphicFramePr>
        <p:xfrm>
          <a:off x="516659" y="2158999"/>
          <a:ext cx="11158682" cy="4308186"/>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a:extLst>
              <a:ext uri="{FF2B5EF4-FFF2-40B4-BE49-F238E27FC236}">
                <a16:creationId xmlns:a16="http://schemas.microsoft.com/office/drawing/2014/main" id="{24184FED-8A69-F8F9-A63F-F71609D1AEA5}"/>
              </a:ext>
            </a:extLst>
          </p:cNvPr>
          <p:cNvSpPr txBox="1">
            <a:spLocks/>
          </p:cNvSpPr>
          <p:nvPr/>
        </p:nvSpPr>
        <p:spPr>
          <a:xfrm>
            <a:off x="3281680" y="191928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Keep As Is: 705 (88%)</a:t>
            </a:r>
          </a:p>
          <a:p>
            <a:pPr marL="0" indent="0" algn="r">
              <a:buNone/>
            </a:pPr>
            <a:r>
              <a:rPr lang="en-GB" sz="2000" dirty="0"/>
              <a:t>Answered it Should be Changed: 96 (12%)</a:t>
            </a:r>
          </a:p>
          <a:p>
            <a:pPr marL="0" indent="0" algn="r">
              <a:buNone/>
            </a:pPr>
            <a:endParaRPr lang="en-GB" sz="2000" dirty="0"/>
          </a:p>
        </p:txBody>
      </p:sp>
    </p:spTree>
    <p:extLst>
      <p:ext uri="{BB962C8B-B14F-4D97-AF65-F5344CB8AC3E}">
        <p14:creationId xmlns:p14="http://schemas.microsoft.com/office/powerpoint/2010/main" val="590719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142054"/>
            <a:ext cx="10515600" cy="1325563"/>
          </a:xfrm>
        </p:spPr>
        <p:txBody>
          <a:bodyPr>
            <a:normAutofit fontScale="90000"/>
          </a:bodyPr>
          <a:lstStyle/>
          <a:p>
            <a:r>
              <a:rPr lang="en-US" sz="2800" b="1" dirty="0">
                <a:solidFill>
                  <a:schemeClr val="accent1">
                    <a:lumMod val="50000"/>
                  </a:schemeClr>
                </a:solidFill>
                <a:latin typeface="+mn-lt"/>
              </a:rPr>
              <a:t>Q25: Do you think there is anything missing from the Guiding Principles?</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026B0967-05F9-D5CE-E0DD-4E7044B62C53}"/>
              </a:ext>
            </a:extLst>
          </p:cNvPr>
          <p:cNvGraphicFramePr>
            <a:graphicFrameLocks/>
          </p:cNvGraphicFramePr>
          <p:nvPr>
            <p:extLst>
              <p:ext uri="{D42A27DB-BD31-4B8C-83A1-F6EECF244321}">
                <p14:modId xmlns:p14="http://schemas.microsoft.com/office/powerpoint/2010/main" val="1833656983"/>
              </p:ext>
            </p:extLst>
          </p:nvPr>
        </p:nvGraphicFramePr>
        <p:xfrm>
          <a:off x="403630" y="877970"/>
          <a:ext cx="11503890" cy="562725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a:extLst>
              <a:ext uri="{FF2B5EF4-FFF2-40B4-BE49-F238E27FC236}">
                <a16:creationId xmlns:a16="http://schemas.microsoft.com/office/drawing/2014/main" id="{1C270A2C-C426-2D1F-D3A1-2E8400640709}"/>
              </a:ext>
            </a:extLst>
          </p:cNvPr>
          <p:cNvSpPr txBox="1">
            <a:spLocks/>
          </p:cNvSpPr>
          <p:nvPr/>
        </p:nvSpPr>
        <p:spPr>
          <a:xfrm>
            <a:off x="3677920" y="459578"/>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No: 524 (69%)</a:t>
            </a:r>
          </a:p>
          <a:p>
            <a:pPr marL="0" indent="0" algn="r">
              <a:buNone/>
            </a:pPr>
            <a:r>
              <a:rPr lang="en-GB" sz="2000" dirty="0"/>
              <a:t>Answered Yes: 240 (31%)</a:t>
            </a:r>
          </a:p>
          <a:p>
            <a:pPr marL="0" indent="0" algn="r">
              <a:buNone/>
            </a:pPr>
            <a:endParaRPr lang="en-GB" sz="2000" dirty="0"/>
          </a:p>
        </p:txBody>
      </p:sp>
    </p:spTree>
    <p:extLst>
      <p:ext uri="{BB962C8B-B14F-4D97-AF65-F5344CB8AC3E}">
        <p14:creationId xmlns:p14="http://schemas.microsoft.com/office/powerpoint/2010/main" val="2951682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354490"/>
            <a:ext cx="10515600" cy="1325563"/>
          </a:xfrm>
        </p:spPr>
        <p:txBody>
          <a:bodyPr>
            <a:normAutofit fontScale="90000"/>
          </a:bodyPr>
          <a:lstStyle/>
          <a:p>
            <a:r>
              <a:rPr lang="en-US" sz="2800" b="1" dirty="0">
                <a:solidFill>
                  <a:schemeClr val="accent1">
                    <a:lumMod val="50000"/>
                  </a:schemeClr>
                </a:solidFill>
                <a:latin typeface="+mn-lt"/>
              </a:rPr>
              <a:t>Q26-Q31: How Important on a scale from 1-100, 100 being “Very Important”, are the following Elements to Creating a Vibrant Neighborhood?</a:t>
            </a:r>
            <a:br>
              <a:rPr lang="en-US" sz="2800" b="1" dirty="0">
                <a:solidFill>
                  <a:schemeClr val="accent1">
                    <a:lumMod val="50000"/>
                  </a:schemeClr>
                </a:solidFill>
                <a:latin typeface="+mn-lt"/>
              </a:rPr>
            </a:br>
            <a:r>
              <a:rPr lang="en-US" sz="1800" b="1" dirty="0">
                <a:latin typeface="+mn-lt"/>
              </a:rPr>
              <a:t>Respondent Average</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22ED3523-4918-574A-676A-2E8FDBF99B09}"/>
              </a:ext>
            </a:extLst>
          </p:cNvPr>
          <p:cNvGraphicFramePr>
            <a:graphicFrameLocks/>
          </p:cNvGraphicFramePr>
          <p:nvPr>
            <p:extLst>
              <p:ext uri="{D42A27DB-BD31-4B8C-83A1-F6EECF244321}">
                <p14:modId xmlns:p14="http://schemas.microsoft.com/office/powerpoint/2010/main" val="748554129"/>
              </p:ext>
            </p:extLst>
          </p:nvPr>
        </p:nvGraphicFramePr>
        <p:xfrm>
          <a:off x="588573" y="1104198"/>
          <a:ext cx="11390906" cy="56394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21182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142054"/>
            <a:ext cx="10515600" cy="1325563"/>
          </a:xfrm>
        </p:spPr>
        <p:txBody>
          <a:bodyPr>
            <a:normAutofit/>
          </a:bodyPr>
          <a:lstStyle/>
          <a:p>
            <a:r>
              <a:rPr lang="en-US" sz="2800" b="1" dirty="0">
                <a:solidFill>
                  <a:schemeClr val="accent1">
                    <a:lumMod val="50000"/>
                  </a:schemeClr>
                </a:solidFill>
                <a:latin typeface="+mn-lt"/>
              </a:rPr>
              <a:t>Q32: </a:t>
            </a:r>
            <a:r>
              <a:rPr lang="en-US" sz="2700" b="1" dirty="0">
                <a:solidFill>
                  <a:schemeClr val="accent5">
                    <a:lumMod val="50000"/>
                  </a:schemeClr>
                </a:solidFill>
                <a:latin typeface="+mn-lt"/>
              </a:rPr>
              <a:t>Other Elements that create a Vibrant Neighborhood</a:t>
            </a:r>
            <a:br>
              <a:rPr lang="en-US" dirty="0"/>
            </a:br>
            <a:endParaRPr lang="en-US" dirty="0"/>
          </a:p>
        </p:txBody>
      </p:sp>
      <p:graphicFrame>
        <p:nvGraphicFramePr>
          <p:cNvPr id="2" name="Chart 1">
            <a:extLst>
              <a:ext uri="{FF2B5EF4-FFF2-40B4-BE49-F238E27FC236}">
                <a16:creationId xmlns:a16="http://schemas.microsoft.com/office/drawing/2014/main" id="{7C283EB2-919A-FAB0-489A-C95D12E377F7}"/>
              </a:ext>
            </a:extLst>
          </p:cNvPr>
          <p:cNvGraphicFramePr>
            <a:graphicFrameLocks/>
          </p:cNvGraphicFramePr>
          <p:nvPr>
            <p:extLst>
              <p:ext uri="{D42A27DB-BD31-4B8C-83A1-F6EECF244321}">
                <p14:modId xmlns:p14="http://schemas.microsoft.com/office/powerpoint/2010/main" val="1254870298"/>
              </p:ext>
            </p:extLst>
          </p:nvPr>
        </p:nvGraphicFramePr>
        <p:xfrm>
          <a:off x="706293" y="1045730"/>
          <a:ext cx="10961832" cy="54693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7905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939009"/>
            <a:ext cx="10515600" cy="1325563"/>
          </a:xfrm>
        </p:spPr>
        <p:txBody>
          <a:bodyPr>
            <a:normAutofit fontScale="90000"/>
          </a:bodyPr>
          <a:lstStyle/>
          <a:p>
            <a:r>
              <a:rPr lang="en-US" sz="2800" b="1" dirty="0">
                <a:solidFill>
                  <a:schemeClr val="accent1">
                    <a:lumMod val="50000"/>
                  </a:schemeClr>
                </a:solidFill>
                <a:latin typeface="+mn-lt"/>
              </a:rPr>
              <a:t>Q33: </a:t>
            </a:r>
            <a:r>
              <a:rPr lang="en-GB" sz="2700" b="1" dirty="0">
                <a:solidFill>
                  <a:schemeClr val="accent5">
                    <a:lumMod val="50000"/>
                  </a:schemeClr>
                </a:solidFill>
                <a:latin typeface="+mn-lt"/>
              </a:rPr>
              <a:t>People seek different housing options depending on household size, stage of life, job/school locations, transportation needs, budget, convenience, quality of life, and more. Do you think new residential developments in Franklin are providing enough housing variety for the range of ages, incomes, and family sizes that want to live in Franklin?</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17D2C55A-5AD1-93CA-0BA7-7ABF69D0CF6E}"/>
              </a:ext>
            </a:extLst>
          </p:cNvPr>
          <p:cNvGraphicFramePr>
            <a:graphicFrameLocks/>
          </p:cNvGraphicFramePr>
          <p:nvPr>
            <p:extLst>
              <p:ext uri="{D42A27DB-BD31-4B8C-83A1-F6EECF244321}">
                <p14:modId xmlns:p14="http://schemas.microsoft.com/office/powerpoint/2010/main" val="988364962"/>
              </p:ext>
            </p:extLst>
          </p:nvPr>
        </p:nvGraphicFramePr>
        <p:xfrm>
          <a:off x="207819" y="1992744"/>
          <a:ext cx="11651672" cy="4602019"/>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a:extLst>
              <a:ext uri="{FF2B5EF4-FFF2-40B4-BE49-F238E27FC236}">
                <a16:creationId xmlns:a16="http://schemas.microsoft.com/office/drawing/2014/main" id="{6CD0937E-D7F3-4CFE-0D7B-5AEA012A9F18}"/>
              </a:ext>
            </a:extLst>
          </p:cNvPr>
          <p:cNvSpPr txBox="1">
            <a:spLocks/>
          </p:cNvSpPr>
          <p:nvPr/>
        </p:nvSpPr>
        <p:spPr>
          <a:xfrm>
            <a:off x="3391976" y="1753031"/>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Yes: 376 (47%)</a:t>
            </a:r>
          </a:p>
          <a:p>
            <a:pPr marL="0" indent="0" algn="r">
              <a:buNone/>
            </a:pPr>
            <a:r>
              <a:rPr lang="en-GB" sz="2000" dirty="0"/>
              <a:t>Answered No: 421 (53%)</a:t>
            </a:r>
          </a:p>
          <a:p>
            <a:pPr marL="0" indent="0" algn="r">
              <a:buNone/>
            </a:pPr>
            <a:endParaRPr lang="en-GB" sz="2000" dirty="0"/>
          </a:p>
        </p:txBody>
      </p:sp>
    </p:spTree>
    <p:extLst>
      <p:ext uri="{BB962C8B-B14F-4D97-AF65-F5344CB8AC3E}">
        <p14:creationId xmlns:p14="http://schemas.microsoft.com/office/powerpoint/2010/main" val="2481022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114242-9362-0EBE-5065-7A8539A89F28}"/>
              </a:ext>
            </a:extLst>
          </p:cNvPr>
          <p:cNvSpPr txBox="1"/>
          <p:nvPr/>
        </p:nvSpPr>
        <p:spPr>
          <a:xfrm>
            <a:off x="1004210" y="175012"/>
            <a:ext cx="9779120" cy="646331"/>
          </a:xfrm>
          <a:prstGeom prst="rect">
            <a:avLst/>
          </a:prstGeom>
          <a:noFill/>
        </p:spPr>
        <p:txBody>
          <a:bodyPr wrap="square" rtlCol="0">
            <a:spAutoFit/>
          </a:bodyPr>
          <a:lstStyle/>
          <a:p>
            <a:r>
              <a:rPr lang="en-US" sz="3600" b="1" dirty="0">
                <a:solidFill>
                  <a:srgbClr val="002060"/>
                </a:solidFill>
              </a:rPr>
              <a:t>Q1: How Familiar are you with Envision Franklin?</a:t>
            </a:r>
          </a:p>
        </p:txBody>
      </p:sp>
      <p:pic>
        <p:nvPicPr>
          <p:cNvPr id="5" name="Picture 4" descr="A picture containing graphical user interface&#10;&#10;Description automatically generated">
            <a:extLst>
              <a:ext uri="{FF2B5EF4-FFF2-40B4-BE49-F238E27FC236}">
                <a16:creationId xmlns:a16="http://schemas.microsoft.com/office/drawing/2014/main" id="{D058384A-AA3F-FD73-592C-52B99C970ED6}"/>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7" name="Title">
            <a:extLst>
              <a:ext uri="{FF2B5EF4-FFF2-40B4-BE49-F238E27FC236}">
                <a16:creationId xmlns:a16="http://schemas.microsoft.com/office/drawing/2014/main" id="{1CEDE0C5-7AB6-F239-8CA1-517FE496F612}"/>
              </a:ext>
            </a:extLst>
          </p:cNvPr>
          <p:cNvSpPr txBox="1">
            <a:spLocks/>
          </p:cNvSpPr>
          <p:nvPr/>
        </p:nvSpPr>
        <p:spPr>
          <a:xfrm>
            <a:off x="2153680" y="919465"/>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1,147 </a:t>
            </a:r>
          </a:p>
        </p:txBody>
      </p:sp>
      <p:graphicFrame>
        <p:nvGraphicFramePr>
          <p:cNvPr id="8" name="Chart Placeholder">
            <a:extLst>
              <a:ext uri="{FF2B5EF4-FFF2-40B4-BE49-F238E27FC236}">
                <a16:creationId xmlns:a16="http://schemas.microsoft.com/office/drawing/2014/main" id="{C2EAFBBF-C31A-3BB0-1B0E-E99BB32D1F50}"/>
              </a:ext>
            </a:extLst>
          </p:cNvPr>
          <p:cNvGraphicFramePr>
            <a:graphicFrameLocks noGrp="1"/>
          </p:cNvGraphicFramePr>
          <p:nvPr>
            <p:extLst>
              <p:ext uri="{D42A27DB-BD31-4B8C-83A1-F6EECF244321}">
                <p14:modId xmlns:p14="http://schemas.microsoft.com/office/powerpoint/2010/main" val="1592151156"/>
              </p:ext>
            </p:extLst>
          </p:nvPr>
        </p:nvGraphicFramePr>
        <p:xfrm>
          <a:off x="1586304" y="1257301"/>
          <a:ext cx="8796976" cy="50638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7508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939009"/>
            <a:ext cx="10515600" cy="1325563"/>
          </a:xfrm>
        </p:spPr>
        <p:txBody>
          <a:bodyPr>
            <a:normAutofit fontScale="90000"/>
          </a:bodyPr>
          <a:lstStyle/>
          <a:p>
            <a:r>
              <a:rPr lang="en-US" sz="2800" b="1" dirty="0">
                <a:solidFill>
                  <a:schemeClr val="accent1">
                    <a:lumMod val="50000"/>
                  </a:schemeClr>
                </a:solidFill>
                <a:latin typeface="+mn-lt"/>
              </a:rPr>
              <a:t>Q34: </a:t>
            </a:r>
            <a:r>
              <a:rPr lang="en-GB" sz="3100" b="1" dirty="0">
                <a:solidFill>
                  <a:schemeClr val="accent1">
                    <a:lumMod val="50000"/>
                  </a:schemeClr>
                </a:solidFill>
                <a:latin typeface="+mn-lt"/>
              </a:rPr>
              <a:t>Did you attend the Factory District Community Workshop on February 16th or one of the open house meetings held on March 22nd?</a:t>
            </a:r>
            <a:br>
              <a:rPr lang="en-US" sz="3100" b="1" baseline="0" dirty="0">
                <a:solidFill>
                  <a:schemeClr val="accent1">
                    <a:lumMod val="50000"/>
                  </a:schemeClr>
                </a:solidFill>
                <a:latin typeface="+mn-lt"/>
              </a:rPr>
            </a:br>
            <a:br>
              <a:rPr lang="en-US" dirty="0"/>
            </a:br>
            <a:endParaRPr lang="en-US" dirty="0"/>
          </a:p>
        </p:txBody>
      </p:sp>
      <p:sp>
        <p:nvSpPr>
          <p:cNvPr id="2" name="Title">
            <a:extLst>
              <a:ext uri="{FF2B5EF4-FFF2-40B4-BE49-F238E27FC236}">
                <a16:creationId xmlns:a16="http://schemas.microsoft.com/office/drawing/2014/main" id="{EB7AE48D-FD61-49C2-2983-B9683B01C712}"/>
              </a:ext>
            </a:extLst>
          </p:cNvPr>
          <p:cNvSpPr txBox="1">
            <a:spLocks/>
          </p:cNvSpPr>
          <p:nvPr/>
        </p:nvSpPr>
        <p:spPr>
          <a:xfrm>
            <a:off x="8077200" y="1412862"/>
            <a:ext cx="8229600" cy="239713"/>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a:solidFill>
                  <a:schemeClr val="tx1"/>
                </a:solidFill>
              </a:rPr>
              <a:t>Answered Yes: 88</a:t>
            </a:r>
          </a:p>
          <a:p>
            <a:r>
              <a:rPr lang="en-GB" sz="1800" dirty="0">
                <a:solidFill>
                  <a:schemeClr val="tx1"/>
                </a:solidFill>
              </a:rPr>
              <a:t>Answered No: 706</a:t>
            </a:r>
          </a:p>
        </p:txBody>
      </p:sp>
      <p:graphicFrame>
        <p:nvGraphicFramePr>
          <p:cNvPr id="3" name="Chart Placeholder">
            <a:extLst>
              <a:ext uri="{FF2B5EF4-FFF2-40B4-BE49-F238E27FC236}">
                <a16:creationId xmlns:a16="http://schemas.microsoft.com/office/drawing/2014/main" id="{63B087CA-F5C2-743E-7E4E-606C4E81CB2E}"/>
              </a:ext>
            </a:extLst>
          </p:cNvPr>
          <p:cNvGraphicFramePr>
            <a:graphicFrameLocks noGrp="1"/>
          </p:cNvGraphicFramePr>
          <p:nvPr>
            <p:extLst>
              <p:ext uri="{D42A27DB-BD31-4B8C-83A1-F6EECF244321}">
                <p14:modId xmlns:p14="http://schemas.microsoft.com/office/powerpoint/2010/main" val="616677399"/>
              </p:ext>
            </p:extLst>
          </p:nvPr>
        </p:nvGraphicFramePr>
        <p:xfrm>
          <a:off x="1242558" y="2126428"/>
          <a:ext cx="6998677" cy="3569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2929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499777"/>
            <a:ext cx="10515600" cy="1325563"/>
          </a:xfrm>
        </p:spPr>
        <p:txBody>
          <a:bodyPr>
            <a:normAutofit fontScale="90000"/>
          </a:bodyPr>
          <a:lstStyle/>
          <a:p>
            <a:r>
              <a:rPr lang="en-GB" sz="3100" b="1" dirty="0">
                <a:solidFill>
                  <a:schemeClr val="accent1">
                    <a:lumMod val="50000"/>
                  </a:schemeClr>
                </a:solidFill>
                <a:latin typeface="+mn-lt"/>
              </a:rPr>
              <a:t>Q35: Were you satisfied with your overall experience at the meeting(s) you attended? (On a Scale from 0-100)</a:t>
            </a:r>
            <a:br>
              <a:rPr lang="en-US" sz="3100" b="1" baseline="0" dirty="0">
                <a:solidFill>
                  <a:schemeClr val="accent1">
                    <a:lumMod val="50000"/>
                  </a:schemeClr>
                </a:solidFill>
                <a:latin typeface="+mn-lt"/>
              </a:rPr>
            </a:br>
            <a:br>
              <a:rPr lang="en-US" dirty="0"/>
            </a:br>
            <a:endParaRPr lang="en-US" dirty="0"/>
          </a:p>
        </p:txBody>
      </p:sp>
      <p:sp>
        <p:nvSpPr>
          <p:cNvPr id="6" name="Title">
            <a:extLst>
              <a:ext uri="{FF2B5EF4-FFF2-40B4-BE49-F238E27FC236}">
                <a16:creationId xmlns:a16="http://schemas.microsoft.com/office/drawing/2014/main" id="{1CCEF098-7225-69A8-7FEE-44CC53EF8EA8}"/>
              </a:ext>
            </a:extLst>
          </p:cNvPr>
          <p:cNvSpPr txBox="1">
            <a:spLocks/>
          </p:cNvSpPr>
          <p:nvPr/>
        </p:nvSpPr>
        <p:spPr>
          <a:xfrm>
            <a:off x="7209139" y="1084914"/>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t>Answered: 238</a:t>
            </a:r>
          </a:p>
        </p:txBody>
      </p:sp>
      <p:sp>
        <p:nvSpPr>
          <p:cNvPr id="7" name="Title">
            <a:extLst>
              <a:ext uri="{FF2B5EF4-FFF2-40B4-BE49-F238E27FC236}">
                <a16:creationId xmlns:a16="http://schemas.microsoft.com/office/drawing/2014/main" id="{4F0E9B15-B253-472D-4E32-2F0C50D1F010}"/>
              </a:ext>
            </a:extLst>
          </p:cNvPr>
          <p:cNvSpPr txBox="1">
            <a:spLocks/>
          </p:cNvSpPr>
          <p:nvPr/>
        </p:nvSpPr>
        <p:spPr>
          <a:xfrm>
            <a:off x="868061" y="107043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t>Respondent Average</a:t>
            </a:r>
          </a:p>
        </p:txBody>
      </p:sp>
      <p:pic>
        <p:nvPicPr>
          <p:cNvPr id="3" name="Picture 2">
            <a:extLst>
              <a:ext uri="{FF2B5EF4-FFF2-40B4-BE49-F238E27FC236}">
                <a16:creationId xmlns:a16="http://schemas.microsoft.com/office/drawing/2014/main" id="{2702E65F-4BE6-0762-A415-6F511F7CC421}"/>
              </a:ext>
            </a:extLst>
          </p:cNvPr>
          <p:cNvPicPr>
            <a:picLocks noChangeAspect="1"/>
          </p:cNvPicPr>
          <p:nvPr/>
        </p:nvPicPr>
        <p:blipFill rotWithShape="1">
          <a:blip r:embed="rId3"/>
          <a:srcRect t="50000"/>
          <a:stretch/>
        </p:blipFill>
        <p:spPr>
          <a:xfrm>
            <a:off x="925211" y="2717006"/>
            <a:ext cx="10458450" cy="1423987"/>
          </a:xfrm>
          <a:prstGeom prst="rect">
            <a:avLst/>
          </a:prstGeom>
          <a:solidFill>
            <a:schemeClr val="accent1">
              <a:lumMod val="50000"/>
            </a:schemeClr>
          </a:solidFill>
        </p:spPr>
      </p:pic>
    </p:spTree>
    <p:extLst>
      <p:ext uri="{BB962C8B-B14F-4D97-AF65-F5344CB8AC3E}">
        <p14:creationId xmlns:p14="http://schemas.microsoft.com/office/powerpoint/2010/main" val="1329166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499777"/>
            <a:ext cx="10515600" cy="1325563"/>
          </a:xfrm>
        </p:spPr>
        <p:txBody>
          <a:bodyPr>
            <a:normAutofit fontScale="90000"/>
          </a:bodyPr>
          <a:lstStyle/>
          <a:p>
            <a:r>
              <a:rPr lang="en-GB" sz="3100" b="1" dirty="0">
                <a:solidFill>
                  <a:schemeClr val="accent1">
                    <a:lumMod val="50000"/>
                  </a:schemeClr>
                </a:solidFill>
                <a:latin typeface="+mn-lt"/>
              </a:rPr>
              <a:t>Q36: How can the City of Franklin Improve future public outreach efforts?</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A36614C5-B676-604A-115D-C26E21A6577D}"/>
              </a:ext>
            </a:extLst>
          </p:cNvPr>
          <p:cNvGraphicFramePr>
            <a:graphicFrameLocks/>
          </p:cNvGraphicFramePr>
          <p:nvPr>
            <p:extLst>
              <p:ext uri="{D42A27DB-BD31-4B8C-83A1-F6EECF244321}">
                <p14:modId xmlns:p14="http://schemas.microsoft.com/office/powerpoint/2010/main" val="3930491470"/>
              </p:ext>
            </p:extLst>
          </p:nvPr>
        </p:nvGraphicFramePr>
        <p:xfrm>
          <a:off x="327891" y="1162557"/>
          <a:ext cx="11577782" cy="54229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1040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868061" y="499777"/>
            <a:ext cx="10515600" cy="1325563"/>
          </a:xfrm>
        </p:spPr>
        <p:txBody>
          <a:bodyPr>
            <a:normAutofit fontScale="90000"/>
          </a:bodyPr>
          <a:lstStyle/>
          <a:p>
            <a:r>
              <a:rPr lang="en-GB" sz="3100" b="1" dirty="0">
                <a:solidFill>
                  <a:schemeClr val="accent1">
                    <a:lumMod val="50000"/>
                  </a:schemeClr>
                </a:solidFill>
                <a:latin typeface="+mn-lt"/>
              </a:rPr>
              <a:t>Q37: Are there any other considerations that staff should include in the update to Envision Franklin?</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E46BB991-553C-7A66-2578-00EAA26F3BA2}"/>
              </a:ext>
            </a:extLst>
          </p:cNvPr>
          <p:cNvGraphicFramePr>
            <a:graphicFrameLocks/>
          </p:cNvGraphicFramePr>
          <p:nvPr>
            <p:extLst>
              <p:ext uri="{D42A27DB-BD31-4B8C-83A1-F6EECF244321}">
                <p14:modId xmlns:p14="http://schemas.microsoft.com/office/powerpoint/2010/main" val="4071667757"/>
              </p:ext>
            </p:extLst>
          </p:nvPr>
        </p:nvGraphicFramePr>
        <p:xfrm>
          <a:off x="300181" y="939799"/>
          <a:ext cx="11670145" cy="55810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3743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02613185-6CF5-624C-3C11-9D94AC0E77F6}"/>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FEFC378D-7B90-5D0E-00C1-0C26095776B9}"/>
              </a:ext>
            </a:extLst>
          </p:cNvPr>
          <p:cNvSpPr txBox="1">
            <a:spLocks/>
          </p:cNvSpPr>
          <p:nvPr/>
        </p:nvSpPr>
        <p:spPr>
          <a:xfrm>
            <a:off x="1053481" y="-2381"/>
            <a:ext cx="10515600" cy="80721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solidFill>
                  <a:schemeClr val="accent1">
                    <a:lumMod val="50000"/>
                  </a:schemeClr>
                </a:solidFill>
                <a:latin typeface="+mn-lt"/>
              </a:rPr>
              <a:t>SUMMARY</a:t>
            </a:r>
            <a:endParaRPr lang="en-US" dirty="0"/>
          </a:p>
        </p:txBody>
      </p:sp>
      <p:sp>
        <p:nvSpPr>
          <p:cNvPr id="2" name="TextBox 1">
            <a:extLst>
              <a:ext uri="{FF2B5EF4-FFF2-40B4-BE49-F238E27FC236}">
                <a16:creationId xmlns:a16="http://schemas.microsoft.com/office/drawing/2014/main" id="{7522C11E-B62E-D5F2-F98E-BFCCA8E92CF4}"/>
              </a:ext>
            </a:extLst>
          </p:cNvPr>
          <p:cNvSpPr txBox="1"/>
          <p:nvPr/>
        </p:nvSpPr>
        <p:spPr>
          <a:xfrm>
            <a:off x="790747" y="882634"/>
            <a:ext cx="11041068" cy="5575052"/>
          </a:xfrm>
          <a:prstGeom prst="rect">
            <a:avLst/>
          </a:prstGeom>
          <a:noFill/>
        </p:spPr>
        <p:txBody>
          <a:bodyPr wrap="square">
            <a:spAutoFit/>
          </a:bodyPr>
          <a:lstStyle/>
          <a:p>
            <a:pPr marL="342900" indent="-342900">
              <a:lnSpc>
                <a:spcPct val="150000"/>
              </a:lnSpc>
              <a:buFont typeface="Courier New" panose="02070309020205020404" pitchFamily="49" charset="0"/>
              <a:buChar char="o"/>
            </a:pPr>
            <a:r>
              <a:rPr lang="en-US" sz="2400" dirty="0"/>
              <a:t>The Survey captured a population mostly outside of those who came to in-person meetings, expanding our pool of feedback to more residents</a:t>
            </a:r>
          </a:p>
          <a:p>
            <a:pPr marL="342900" indent="-342900">
              <a:lnSpc>
                <a:spcPct val="150000"/>
              </a:lnSpc>
              <a:buFont typeface="Courier New" panose="02070309020205020404" pitchFamily="49" charset="0"/>
              <a:buChar char="o"/>
            </a:pPr>
            <a:r>
              <a:rPr lang="en-US" sz="2400" dirty="0"/>
              <a:t>85% of Respondents agree with our current Vision Statement </a:t>
            </a:r>
          </a:p>
          <a:p>
            <a:pPr marL="342900" indent="-342900">
              <a:lnSpc>
                <a:spcPct val="150000"/>
              </a:lnSpc>
              <a:buFont typeface="Courier New" panose="02070309020205020404" pitchFamily="49" charset="0"/>
              <a:buChar char="o"/>
            </a:pPr>
            <a:r>
              <a:rPr lang="en-US" sz="2400" dirty="0"/>
              <a:t>The Guiding Principles all received at least 80% of respondents’ approval and almost 70% of respondents do not believe anything is missing from our current list of Guiding Principles; staff will make some refinements but overall in good shape</a:t>
            </a:r>
          </a:p>
          <a:p>
            <a:pPr marL="342900" indent="-342900">
              <a:lnSpc>
                <a:spcPct val="150000"/>
              </a:lnSpc>
              <a:buFont typeface="Courier New" panose="02070309020205020404" pitchFamily="49" charset="0"/>
              <a:buChar char="o"/>
            </a:pPr>
            <a:r>
              <a:rPr lang="en-US" sz="2400" dirty="0"/>
              <a:t>12 out of 13 Key Planning Issues were still ranked as Important to Respondents </a:t>
            </a:r>
          </a:p>
          <a:p>
            <a:pPr marL="800100" lvl="1" indent="-342900">
              <a:lnSpc>
                <a:spcPct val="150000"/>
              </a:lnSpc>
              <a:buFont typeface="Courier New" panose="02070309020205020404" pitchFamily="49" charset="0"/>
              <a:buChar char="o"/>
            </a:pPr>
            <a:r>
              <a:rPr lang="en-US" sz="2400" dirty="0"/>
              <a:t>Infrastructure and Housing Affordability ranked high for write-ins</a:t>
            </a:r>
          </a:p>
          <a:p>
            <a:pPr marL="342900" indent="-342900">
              <a:lnSpc>
                <a:spcPct val="150000"/>
              </a:lnSpc>
              <a:buFont typeface="Courier New" panose="02070309020205020404" pitchFamily="49" charset="0"/>
              <a:buChar char="o"/>
            </a:pPr>
            <a:r>
              <a:rPr lang="en-US" sz="2400" dirty="0"/>
              <a:t>Survey results will be used to help shape updates to the plan</a:t>
            </a:r>
          </a:p>
          <a:p>
            <a:pPr marL="342900" indent="-342900">
              <a:lnSpc>
                <a:spcPct val="150000"/>
              </a:lnSpc>
              <a:buFont typeface="Courier New" panose="02070309020205020404" pitchFamily="49" charset="0"/>
              <a:buChar char="o"/>
            </a:pPr>
            <a:r>
              <a:rPr lang="en-US" sz="2400" dirty="0"/>
              <a:t>Staff to improve advertising efforts for future meetings</a:t>
            </a:r>
          </a:p>
        </p:txBody>
      </p:sp>
    </p:spTree>
    <p:extLst>
      <p:ext uri="{BB962C8B-B14F-4D97-AF65-F5344CB8AC3E}">
        <p14:creationId xmlns:p14="http://schemas.microsoft.com/office/powerpoint/2010/main" val="85627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D3B00-A340-F9CC-8D11-23037B37A263}"/>
              </a:ext>
            </a:extLst>
          </p:cNvPr>
          <p:cNvSpPr>
            <a:spLocks noGrp="1"/>
          </p:cNvSpPr>
          <p:nvPr>
            <p:ph type="title"/>
          </p:nvPr>
        </p:nvSpPr>
        <p:spPr>
          <a:xfrm>
            <a:off x="1244600" y="684979"/>
            <a:ext cx="10515600" cy="1325563"/>
          </a:xfrm>
        </p:spPr>
        <p:txBody>
          <a:bodyPr>
            <a:noAutofit/>
          </a:bodyPr>
          <a:lstStyle/>
          <a:p>
            <a:pPr>
              <a:spcAft>
                <a:spcPts val="600"/>
              </a:spcAft>
            </a:pPr>
            <a:r>
              <a:rPr lang="en-GB" sz="2400" b="1" dirty="0">
                <a:solidFill>
                  <a:schemeClr val="accent1">
                    <a:lumMod val="50000"/>
                  </a:schemeClr>
                </a:solidFill>
                <a:latin typeface="+mn-lt"/>
              </a:rPr>
              <a:t>Q2: Do you agree with the current vision statement of Envision Franklin?</a:t>
            </a:r>
            <a:br>
              <a:rPr lang="en-GB" sz="2400" b="1" dirty="0">
                <a:solidFill>
                  <a:schemeClr val="accent1">
                    <a:lumMod val="50000"/>
                  </a:schemeClr>
                </a:solidFill>
                <a:latin typeface="+mn-lt"/>
              </a:rPr>
            </a:br>
            <a:br>
              <a:rPr lang="en-GB" sz="2400" b="1" dirty="0">
                <a:solidFill>
                  <a:schemeClr val="accent1">
                    <a:lumMod val="50000"/>
                  </a:schemeClr>
                </a:solidFill>
                <a:latin typeface="+mn-lt"/>
              </a:rPr>
            </a:br>
            <a:r>
              <a:rPr lang="en-GB" sz="2400" b="1" dirty="0">
                <a:solidFill>
                  <a:schemeClr val="accent1">
                    <a:lumMod val="50000"/>
                  </a:schemeClr>
                </a:solidFill>
                <a:latin typeface="+mn-lt"/>
              </a:rPr>
              <a:t>"Franklin will be a connected community of vibrant </a:t>
            </a:r>
            <a:r>
              <a:rPr lang="en-GB" sz="2400" b="1" dirty="0" err="1">
                <a:solidFill>
                  <a:schemeClr val="accent1">
                    <a:lumMod val="50000"/>
                  </a:schemeClr>
                </a:solidFill>
                <a:latin typeface="+mn-lt"/>
              </a:rPr>
              <a:t>neighborhoods</a:t>
            </a:r>
            <a:r>
              <a:rPr lang="en-GB" sz="2400" b="1" dirty="0">
                <a:solidFill>
                  <a:schemeClr val="accent1">
                    <a:lumMod val="50000"/>
                  </a:schemeClr>
                </a:solidFill>
                <a:latin typeface="+mn-lt"/>
              </a:rPr>
              <a:t> anchored by its historic downtown. The City seeks to strategically manage growth while preserving historic resources and natural beauty. Exceptionally designed places will enhance Franklin's distinctive character and foster continued economic vitality."</a:t>
            </a:r>
            <a:endParaRPr lang="en-US" sz="2400" b="1" dirty="0">
              <a:solidFill>
                <a:schemeClr val="accent1">
                  <a:lumMod val="50000"/>
                </a:schemeClr>
              </a:solidFill>
              <a:latin typeface="+mn-lt"/>
            </a:endParaRPr>
          </a:p>
        </p:txBody>
      </p:sp>
      <p:pic>
        <p:nvPicPr>
          <p:cNvPr id="4" name="Picture 3" descr="A picture containing graphical user interface&#10;&#10;Description automatically generated">
            <a:extLst>
              <a:ext uri="{FF2B5EF4-FFF2-40B4-BE49-F238E27FC236}">
                <a16:creationId xmlns:a16="http://schemas.microsoft.com/office/drawing/2014/main" id="{E83A691F-BD6C-7BAA-C566-423C0FC8B855}"/>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a:extLst>
              <a:ext uri="{FF2B5EF4-FFF2-40B4-BE49-F238E27FC236}">
                <a16:creationId xmlns:a16="http://schemas.microsoft.com/office/drawing/2014/main" id="{98AFBA5B-79DC-990E-E6E8-5D068990E609}"/>
              </a:ext>
            </a:extLst>
          </p:cNvPr>
          <p:cNvSpPr txBox="1">
            <a:spLocks/>
          </p:cNvSpPr>
          <p:nvPr/>
        </p:nvSpPr>
        <p:spPr>
          <a:xfrm>
            <a:off x="3256280" y="2552538"/>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400" dirty="0">
                <a:solidFill>
                  <a:schemeClr val="tx1">
                    <a:lumMod val="95000"/>
                    <a:lumOff val="5000"/>
                  </a:schemeClr>
                </a:solidFill>
              </a:rPr>
              <a:t>Answered: 1,136</a:t>
            </a:r>
          </a:p>
          <a:p>
            <a:pPr marL="0" indent="0" algn="r">
              <a:buNone/>
            </a:pPr>
            <a:endParaRPr lang="en-GB" sz="2400" dirty="0">
              <a:solidFill>
                <a:schemeClr val="accent1">
                  <a:lumMod val="50000"/>
                </a:schemeClr>
              </a:solidFill>
            </a:endParaRPr>
          </a:p>
        </p:txBody>
      </p:sp>
      <p:graphicFrame>
        <p:nvGraphicFramePr>
          <p:cNvPr id="6" name="Chart Placeholder">
            <a:extLst>
              <a:ext uri="{FF2B5EF4-FFF2-40B4-BE49-F238E27FC236}">
                <a16:creationId xmlns:a16="http://schemas.microsoft.com/office/drawing/2014/main" id="{1580ADA8-0A00-06AA-4F2D-FA65258AE604}"/>
              </a:ext>
            </a:extLst>
          </p:cNvPr>
          <p:cNvGraphicFramePr>
            <a:graphicFrameLocks noGrp="1"/>
          </p:cNvGraphicFramePr>
          <p:nvPr>
            <p:extLst>
              <p:ext uri="{D42A27DB-BD31-4B8C-83A1-F6EECF244321}">
                <p14:modId xmlns:p14="http://schemas.microsoft.com/office/powerpoint/2010/main" val="2252043170"/>
              </p:ext>
            </p:extLst>
          </p:nvPr>
        </p:nvGraphicFramePr>
        <p:xfrm>
          <a:off x="1486163" y="2792251"/>
          <a:ext cx="6998677" cy="3569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3125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01B9C6-E539-F2FE-7F39-871860F87703}"/>
              </a:ext>
            </a:extLst>
          </p:cNvPr>
          <p:cNvSpPr txBox="1">
            <a:spLocks/>
          </p:cNvSpPr>
          <p:nvPr/>
        </p:nvSpPr>
        <p:spPr>
          <a:xfrm>
            <a:off x="1100258" y="142054"/>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GB" sz="2400" b="1" dirty="0">
                <a:solidFill>
                  <a:schemeClr val="accent1">
                    <a:lumMod val="50000"/>
                  </a:schemeClr>
                </a:solidFill>
                <a:latin typeface="+mn-lt"/>
              </a:rPr>
              <a:t>Q2: Do you agree with the current vision statement of Envision Franklin?</a:t>
            </a:r>
            <a:br>
              <a:rPr lang="en-GB" sz="2400" b="1" dirty="0">
                <a:solidFill>
                  <a:schemeClr val="accent1">
                    <a:lumMod val="50000"/>
                  </a:schemeClr>
                </a:solidFill>
                <a:latin typeface="+mn-lt"/>
              </a:rPr>
            </a:br>
            <a:br>
              <a:rPr lang="en-GB" sz="2400" b="1" dirty="0">
                <a:solidFill>
                  <a:schemeClr val="accent1">
                    <a:lumMod val="50000"/>
                  </a:schemeClr>
                </a:solidFill>
                <a:latin typeface="+mn-lt"/>
              </a:rPr>
            </a:br>
            <a:r>
              <a:rPr lang="en-GB" sz="2400" b="1" dirty="0">
                <a:solidFill>
                  <a:schemeClr val="accent1">
                    <a:lumMod val="50000"/>
                  </a:schemeClr>
                </a:solidFill>
                <a:latin typeface="+mn-lt"/>
              </a:rPr>
              <a:t>If not, why? What Changes do you recommend?</a:t>
            </a:r>
            <a:endParaRPr lang="en-US" sz="2400" b="1" dirty="0">
              <a:solidFill>
                <a:schemeClr val="accent1">
                  <a:lumMod val="50000"/>
                </a:schemeClr>
              </a:solidFill>
              <a:latin typeface="+mn-lt"/>
            </a:endParaRPr>
          </a:p>
        </p:txBody>
      </p:sp>
      <p:pic>
        <p:nvPicPr>
          <p:cNvPr id="5" name="Picture 4" descr="A picture containing graphical user interface&#10;&#10;Description automatically generated">
            <a:extLst>
              <a:ext uri="{FF2B5EF4-FFF2-40B4-BE49-F238E27FC236}">
                <a16:creationId xmlns:a16="http://schemas.microsoft.com/office/drawing/2014/main" id="{2E8902B7-FB30-78CE-9A48-27E5C32FD89D}"/>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graphicFrame>
        <p:nvGraphicFramePr>
          <p:cNvPr id="6" name="Chart 5">
            <a:extLst>
              <a:ext uri="{FF2B5EF4-FFF2-40B4-BE49-F238E27FC236}">
                <a16:creationId xmlns:a16="http://schemas.microsoft.com/office/drawing/2014/main" id="{E7617E23-2014-ED45-55A2-DE6856E40569}"/>
              </a:ext>
            </a:extLst>
          </p:cNvPr>
          <p:cNvGraphicFramePr>
            <a:graphicFrameLocks/>
          </p:cNvGraphicFramePr>
          <p:nvPr>
            <p:extLst>
              <p:ext uri="{D42A27DB-BD31-4B8C-83A1-F6EECF244321}">
                <p14:modId xmlns:p14="http://schemas.microsoft.com/office/powerpoint/2010/main" val="625939540"/>
              </p:ext>
            </p:extLst>
          </p:nvPr>
        </p:nvGraphicFramePr>
        <p:xfrm>
          <a:off x="705715" y="1373909"/>
          <a:ext cx="9832109" cy="498994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B5CB725B-A172-E8EB-80DA-94BA8329D103}"/>
              </a:ext>
            </a:extLst>
          </p:cNvPr>
          <p:cNvSpPr txBox="1">
            <a:spLocks/>
          </p:cNvSpPr>
          <p:nvPr/>
        </p:nvSpPr>
        <p:spPr>
          <a:xfrm>
            <a:off x="1981200" y="96951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No: 168</a:t>
            </a:r>
          </a:p>
          <a:p>
            <a:pPr marL="0" indent="0" algn="r">
              <a:buNone/>
            </a:pPr>
            <a:endParaRPr lang="en-GB" sz="2000" dirty="0"/>
          </a:p>
        </p:txBody>
      </p:sp>
    </p:spTree>
    <p:extLst>
      <p:ext uri="{BB962C8B-B14F-4D97-AF65-F5344CB8AC3E}">
        <p14:creationId xmlns:p14="http://schemas.microsoft.com/office/powerpoint/2010/main" val="3211090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108F-EDA9-6E45-8584-377BE2778D5D}"/>
              </a:ext>
            </a:extLst>
          </p:cNvPr>
          <p:cNvSpPr>
            <a:spLocks noGrp="1"/>
          </p:cNvSpPr>
          <p:nvPr>
            <p:ph type="title"/>
          </p:nvPr>
        </p:nvSpPr>
        <p:spPr/>
        <p:txBody>
          <a:bodyPr>
            <a:normAutofit fontScale="90000"/>
          </a:bodyPr>
          <a:lstStyle/>
          <a:p>
            <a:r>
              <a:rPr lang="en-US" sz="3100" b="1" dirty="0">
                <a:solidFill>
                  <a:schemeClr val="accent1">
                    <a:lumMod val="50000"/>
                  </a:schemeClr>
                </a:solidFill>
                <a:latin typeface="+mn-lt"/>
              </a:rPr>
              <a:t>Q3-Q15: On a Scale from 1-100, 100 being "Very</a:t>
            </a:r>
            <a:r>
              <a:rPr lang="en-US" sz="3100" b="1" baseline="0" dirty="0">
                <a:solidFill>
                  <a:schemeClr val="accent1">
                    <a:lumMod val="50000"/>
                  </a:schemeClr>
                </a:solidFill>
                <a:latin typeface="+mn-lt"/>
              </a:rPr>
              <a:t> Important", how Important are the current Key Planning Issues to you? </a:t>
            </a:r>
            <a:br>
              <a:rPr lang="en-US" sz="3100" b="1" baseline="0" dirty="0">
                <a:solidFill>
                  <a:schemeClr val="accent1">
                    <a:lumMod val="50000"/>
                  </a:schemeClr>
                </a:solidFill>
                <a:latin typeface="+mn-lt"/>
              </a:rPr>
            </a:br>
            <a:r>
              <a:rPr lang="en-US" sz="1800" b="1" dirty="0">
                <a:latin typeface="+mn-lt"/>
              </a:rPr>
              <a:t>Respondent</a:t>
            </a:r>
            <a:r>
              <a:rPr lang="en-US" sz="1800" b="1" dirty="0">
                <a:solidFill>
                  <a:schemeClr val="accent1">
                    <a:lumMod val="50000"/>
                  </a:schemeClr>
                </a:solidFill>
                <a:latin typeface="+mn-lt"/>
              </a:rPr>
              <a:t> </a:t>
            </a:r>
            <a:r>
              <a:rPr lang="en-US" sz="1800" b="1" baseline="0" dirty="0">
                <a:solidFill>
                  <a:schemeClr val="tx1">
                    <a:lumMod val="95000"/>
                    <a:lumOff val="5000"/>
                  </a:schemeClr>
                </a:solidFill>
                <a:latin typeface="+mn-lt"/>
              </a:rPr>
              <a:t>Average</a:t>
            </a:r>
            <a:br>
              <a:rPr lang="en-US" dirty="0"/>
            </a:br>
            <a:endParaRPr lang="en-US" dirty="0"/>
          </a:p>
        </p:txBody>
      </p:sp>
      <p:pic>
        <p:nvPicPr>
          <p:cNvPr id="4" name="Picture 3" descr="A picture containing graphical user interface&#10;&#10;Description automatically generated">
            <a:extLst>
              <a:ext uri="{FF2B5EF4-FFF2-40B4-BE49-F238E27FC236}">
                <a16:creationId xmlns:a16="http://schemas.microsoft.com/office/drawing/2014/main" id="{3416B565-C41F-FE6F-DE6A-EE62549D6DDC}"/>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graphicFrame>
        <p:nvGraphicFramePr>
          <p:cNvPr id="5" name="Content Placeholder 6">
            <a:extLst>
              <a:ext uri="{FF2B5EF4-FFF2-40B4-BE49-F238E27FC236}">
                <a16:creationId xmlns:a16="http://schemas.microsoft.com/office/drawing/2014/main" id="{56F6AB9A-6B78-9A4C-80D8-38DF1222FAB7}"/>
              </a:ext>
            </a:extLst>
          </p:cNvPr>
          <p:cNvGraphicFramePr>
            <a:graphicFrameLocks/>
          </p:cNvGraphicFramePr>
          <p:nvPr>
            <p:extLst>
              <p:ext uri="{D42A27DB-BD31-4B8C-83A1-F6EECF244321}">
                <p14:modId xmlns:p14="http://schemas.microsoft.com/office/powerpoint/2010/main" val="3099494729"/>
              </p:ext>
            </p:extLst>
          </p:nvPr>
        </p:nvGraphicFramePr>
        <p:xfrm>
          <a:off x="-623254" y="1280160"/>
          <a:ext cx="11749724" cy="5577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205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FA4283C-34B9-1408-4935-77F31BC46087}"/>
              </a:ext>
            </a:extLst>
          </p:cNvPr>
          <p:cNvSpPr txBox="1">
            <a:spLocks/>
          </p:cNvSpPr>
          <p:nvPr/>
        </p:nvSpPr>
        <p:spPr>
          <a:xfrm>
            <a:off x="1079237" y="-10333"/>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GB" sz="2800" b="1" dirty="0">
                <a:solidFill>
                  <a:schemeClr val="accent1">
                    <a:lumMod val="50000"/>
                  </a:schemeClr>
                </a:solidFill>
                <a:latin typeface="+mn-lt"/>
              </a:rPr>
              <a:t>Q16: Are there any other Planning Considerations facing Franklin that you would like to see addressed in the Envision Franklin Update?</a:t>
            </a:r>
            <a:endParaRPr lang="en-US" sz="2800" b="1" dirty="0">
              <a:solidFill>
                <a:schemeClr val="accent1">
                  <a:lumMod val="50000"/>
                </a:schemeClr>
              </a:solidFill>
              <a:latin typeface="+mn-lt"/>
            </a:endParaRPr>
          </a:p>
        </p:txBody>
      </p:sp>
      <p:pic>
        <p:nvPicPr>
          <p:cNvPr id="5" name="Picture 4" descr="A picture containing graphical user interface&#10;&#10;Description automatically generated">
            <a:extLst>
              <a:ext uri="{FF2B5EF4-FFF2-40B4-BE49-F238E27FC236}">
                <a16:creationId xmlns:a16="http://schemas.microsoft.com/office/drawing/2014/main" id="{95A5633C-AEDC-BDCD-7705-32ECC8F2CBE6}"/>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graphicFrame>
        <p:nvGraphicFramePr>
          <p:cNvPr id="6" name="Chart 5">
            <a:extLst>
              <a:ext uri="{FF2B5EF4-FFF2-40B4-BE49-F238E27FC236}">
                <a16:creationId xmlns:a16="http://schemas.microsoft.com/office/drawing/2014/main" id="{FE7A50A4-03EF-4589-2AAA-3A61DE5CD2FB}"/>
              </a:ext>
            </a:extLst>
          </p:cNvPr>
          <p:cNvGraphicFramePr>
            <a:graphicFrameLocks/>
          </p:cNvGraphicFramePr>
          <p:nvPr>
            <p:extLst>
              <p:ext uri="{D42A27DB-BD31-4B8C-83A1-F6EECF244321}">
                <p14:modId xmlns:p14="http://schemas.microsoft.com/office/powerpoint/2010/main" val="3496591810"/>
              </p:ext>
            </p:extLst>
          </p:nvPr>
        </p:nvGraphicFramePr>
        <p:xfrm>
          <a:off x="464195" y="1420091"/>
          <a:ext cx="11349114" cy="48421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BE2BF2D4-6580-7E70-9408-C9DCC9AD87F6}"/>
              </a:ext>
            </a:extLst>
          </p:cNvPr>
          <p:cNvSpPr txBox="1">
            <a:spLocks/>
          </p:cNvSpPr>
          <p:nvPr/>
        </p:nvSpPr>
        <p:spPr>
          <a:xfrm>
            <a:off x="3241040" y="1127947"/>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409</a:t>
            </a:r>
          </a:p>
          <a:p>
            <a:pPr marL="0" indent="0" algn="r">
              <a:buNone/>
            </a:pPr>
            <a:endParaRPr lang="en-GB" sz="2000" dirty="0"/>
          </a:p>
        </p:txBody>
      </p:sp>
    </p:spTree>
    <p:extLst>
      <p:ext uri="{BB962C8B-B14F-4D97-AF65-F5344CB8AC3E}">
        <p14:creationId xmlns:p14="http://schemas.microsoft.com/office/powerpoint/2010/main" val="33311361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71D9EB37-D462-AF29-7B8F-F292C1D75EEB}"/>
              </a:ext>
            </a:extLst>
          </p:cNvPr>
          <p:cNvGraphicFramePr>
            <a:graphicFrameLocks/>
          </p:cNvGraphicFramePr>
          <p:nvPr>
            <p:extLst>
              <p:ext uri="{D42A27DB-BD31-4B8C-83A1-F6EECF244321}">
                <p14:modId xmlns:p14="http://schemas.microsoft.com/office/powerpoint/2010/main" val="2215022844"/>
              </p:ext>
            </p:extLst>
          </p:nvPr>
        </p:nvGraphicFramePr>
        <p:xfrm>
          <a:off x="60328" y="945930"/>
          <a:ext cx="11995037" cy="5623035"/>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descr="A picture containing graphical user interface&#10;&#10;Description automatically generated">
            <a:extLst>
              <a:ext uri="{FF2B5EF4-FFF2-40B4-BE49-F238E27FC236}">
                <a16:creationId xmlns:a16="http://schemas.microsoft.com/office/drawing/2014/main" id="{0B86788E-A2AA-5B2B-7AF4-98789BEDB615}"/>
              </a:ext>
            </a:extLst>
          </p:cNvPr>
          <p:cNvPicPr>
            <a:picLocks noChangeAspect="1"/>
          </p:cNvPicPr>
          <p:nvPr/>
        </p:nvPicPr>
        <p:blipFill rotWithShape="1">
          <a:blip r:embed="rId3">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6" name="Title 1">
            <a:extLst>
              <a:ext uri="{FF2B5EF4-FFF2-40B4-BE49-F238E27FC236}">
                <a16:creationId xmlns:a16="http://schemas.microsoft.com/office/drawing/2014/main" id="{BB3D2634-5970-4B2B-298B-BE7804C1B875}"/>
              </a:ext>
            </a:extLst>
          </p:cNvPr>
          <p:cNvSpPr>
            <a:spLocks noGrp="1"/>
          </p:cNvSpPr>
          <p:nvPr>
            <p:ph type="title"/>
          </p:nvPr>
        </p:nvSpPr>
        <p:spPr>
          <a:xfrm>
            <a:off x="1122061" y="459578"/>
            <a:ext cx="10515600" cy="1325563"/>
          </a:xfrm>
        </p:spPr>
        <p:txBody>
          <a:bodyPr>
            <a:normAutofit fontScale="90000"/>
          </a:bodyPr>
          <a:lstStyle/>
          <a:p>
            <a:r>
              <a:rPr lang="en-US" sz="2800" b="1" dirty="0">
                <a:solidFill>
                  <a:schemeClr val="accent1">
                    <a:lumMod val="50000"/>
                  </a:schemeClr>
                </a:solidFill>
                <a:latin typeface="+mn-lt"/>
              </a:rPr>
              <a:t>Q17-Q24: Percent</a:t>
            </a:r>
            <a:r>
              <a:rPr lang="en-US" sz="2800" b="1" baseline="0" dirty="0">
                <a:solidFill>
                  <a:schemeClr val="accent1">
                    <a:lumMod val="50000"/>
                  </a:schemeClr>
                </a:solidFill>
                <a:latin typeface="+mn-lt"/>
              </a:rPr>
              <a:t> of Respondents who Voted to Keep the Corresponding Guiding Principle As Is</a:t>
            </a:r>
            <a:br>
              <a:rPr lang="en-US" sz="3100" b="1" baseline="0" dirty="0">
                <a:solidFill>
                  <a:schemeClr val="accent1">
                    <a:lumMod val="50000"/>
                  </a:schemeClr>
                </a:solidFill>
                <a:latin typeface="+mn-lt"/>
              </a:rPr>
            </a:br>
            <a:br>
              <a:rPr lang="en-US" dirty="0"/>
            </a:br>
            <a:endParaRPr lang="en-US" dirty="0"/>
          </a:p>
        </p:txBody>
      </p:sp>
    </p:spTree>
    <p:extLst>
      <p:ext uri="{BB962C8B-B14F-4D97-AF65-F5344CB8AC3E}">
        <p14:creationId xmlns:p14="http://schemas.microsoft.com/office/powerpoint/2010/main" val="175788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1093486" y="992978"/>
            <a:ext cx="10515600" cy="1325563"/>
          </a:xfrm>
        </p:spPr>
        <p:txBody>
          <a:bodyPr>
            <a:normAutofit fontScale="90000"/>
          </a:bodyPr>
          <a:lstStyle/>
          <a:p>
            <a:r>
              <a:rPr lang="en-US" sz="2800" b="1" dirty="0">
                <a:solidFill>
                  <a:schemeClr val="accent1">
                    <a:lumMod val="50000"/>
                  </a:schemeClr>
                </a:solidFill>
                <a:latin typeface="+mn-lt"/>
              </a:rPr>
              <a:t>Q17: Managed Growth -- The City seeks responsible and purposeful growth that enhances quality of life, provides a dynamic mix of land uses, and preserves its scenic beauty.</a:t>
            </a:r>
            <a:br>
              <a:rPr lang="en-US" sz="2800" b="1" dirty="0">
                <a:solidFill>
                  <a:schemeClr val="accent1">
                    <a:lumMod val="50000"/>
                  </a:schemeClr>
                </a:solidFill>
                <a:latin typeface="+mn-lt"/>
              </a:rPr>
            </a:br>
            <a:br>
              <a:rPr lang="en-US" sz="2800" b="1" dirty="0">
                <a:solidFill>
                  <a:schemeClr val="accent1">
                    <a:lumMod val="50000"/>
                  </a:schemeClr>
                </a:solidFill>
                <a:latin typeface="+mn-lt"/>
              </a:rPr>
            </a:br>
            <a:r>
              <a:rPr lang="en-US" sz="2800" b="1" dirty="0">
                <a:solidFill>
                  <a:schemeClr val="accent1">
                    <a:lumMod val="50000"/>
                  </a:schemeClr>
                </a:solidFill>
                <a:latin typeface="+mn-lt"/>
              </a:rPr>
              <a:t>This Should not be a guiding principle or it should be refined (please detail why not or what should be refined)</a:t>
            </a:r>
            <a:br>
              <a:rPr lang="en-US" sz="3100" b="1" baseline="0" dirty="0">
                <a:solidFill>
                  <a:schemeClr val="accent1">
                    <a:lumMod val="50000"/>
                  </a:schemeClr>
                </a:solidFill>
                <a:latin typeface="+mn-lt"/>
              </a:rPr>
            </a:br>
            <a:br>
              <a:rPr lang="en-US" dirty="0"/>
            </a:br>
            <a:endParaRPr lang="en-US" dirty="0"/>
          </a:p>
        </p:txBody>
      </p:sp>
      <p:graphicFrame>
        <p:nvGraphicFramePr>
          <p:cNvPr id="6" name="Chart 5">
            <a:extLst>
              <a:ext uri="{FF2B5EF4-FFF2-40B4-BE49-F238E27FC236}">
                <a16:creationId xmlns:a16="http://schemas.microsoft.com/office/drawing/2014/main" id="{B5B53AEA-BCE1-7391-A633-DD59B3216B7D}"/>
              </a:ext>
            </a:extLst>
          </p:cNvPr>
          <p:cNvGraphicFramePr>
            <a:graphicFrameLocks/>
          </p:cNvGraphicFramePr>
          <p:nvPr>
            <p:extLst>
              <p:ext uri="{D42A27DB-BD31-4B8C-83A1-F6EECF244321}">
                <p14:modId xmlns:p14="http://schemas.microsoft.com/office/powerpoint/2010/main" val="3509451968"/>
              </p:ext>
            </p:extLst>
          </p:nvPr>
        </p:nvGraphicFramePr>
        <p:xfrm>
          <a:off x="582914" y="2158999"/>
          <a:ext cx="11359704" cy="437110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1539EAE9-EFEA-A044-5C23-C3C74D458272}"/>
              </a:ext>
            </a:extLst>
          </p:cNvPr>
          <p:cNvSpPr txBox="1">
            <a:spLocks/>
          </p:cNvSpPr>
          <p:nvPr/>
        </p:nvSpPr>
        <p:spPr>
          <a:xfrm>
            <a:off x="3962400" y="191928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Keep As Is: 663 (81%)</a:t>
            </a:r>
          </a:p>
          <a:p>
            <a:pPr marL="0" indent="0" algn="r">
              <a:buNone/>
            </a:pPr>
            <a:r>
              <a:rPr lang="en-GB" sz="2000" dirty="0"/>
              <a:t>Answered it Should be Changed: 152 (19%)</a:t>
            </a:r>
          </a:p>
          <a:p>
            <a:pPr marL="0" indent="0" algn="r">
              <a:buNone/>
            </a:pPr>
            <a:endParaRPr lang="en-GB" sz="2000" dirty="0"/>
          </a:p>
        </p:txBody>
      </p:sp>
    </p:spTree>
    <p:extLst>
      <p:ext uri="{BB962C8B-B14F-4D97-AF65-F5344CB8AC3E}">
        <p14:creationId xmlns:p14="http://schemas.microsoft.com/office/powerpoint/2010/main" val="359528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71F13CBD-E37E-4946-21EF-C2C4E6FD046F}"/>
              </a:ext>
            </a:extLst>
          </p:cNvPr>
          <p:cNvPicPr>
            <a:picLocks noChangeAspect="1"/>
          </p:cNvPicPr>
          <p:nvPr/>
        </p:nvPicPr>
        <p:blipFill rotWithShape="1">
          <a:blip r:embed="rId2">
            <a:extLst>
              <a:ext uri="{28A0092B-C50C-407E-A947-70E740481C1C}">
                <a14:useLocalDpi xmlns:a14="http://schemas.microsoft.com/office/drawing/2010/main" val="0"/>
              </a:ext>
            </a:extLst>
          </a:blip>
          <a:srcRect t="8409" r="92725" b="83544"/>
          <a:stretch/>
        </p:blipFill>
        <p:spPr>
          <a:xfrm>
            <a:off x="60329" y="114320"/>
            <a:ext cx="807732" cy="690516"/>
          </a:xfrm>
          <a:prstGeom prst="rect">
            <a:avLst/>
          </a:prstGeom>
        </p:spPr>
      </p:pic>
      <p:sp>
        <p:nvSpPr>
          <p:cNvPr id="5" name="Title 1">
            <a:extLst>
              <a:ext uri="{FF2B5EF4-FFF2-40B4-BE49-F238E27FC236}">
                <a16:creationId xmlns:a16="http://schemas.microsoft.com/office/drawing/2014/main" id="{55A6B66C-6778-F93F-C8E8-5C8749901202}"/>
              </a:ext>
            </a:extLst>
          </p:cNvPr>
          <p:cNvSpPr>
            <a:spLocks noGrp="1"/>
          </p:cNvSpPr>
          <p:nvPr>
            <p:ph type="title"/>
          </p:nvPr>
        </p:nvSpPr>
        <p:spPr>
          <a:xfrm>
            <a:off x="1093486" y="992978"/>
            <a:ext cx="10515600" cy="1325563"/>
          </a:xfrm>
        </p:spPr>
        <p:txBody>
          <a:bodyPr>
            <a:normAutofit fontScale="90000"/>
          </a:bodyPr>
          <a:lstStyle/>
          <a:p>
            <a:r>
              <a:rPr lang="en-US" sz="2800" b="1" dirty="0">
                <a:solidFill>
                  <a:schemeClr val="accent1">
                    <a:lumMod val="50000"/>
                  </a:schemeClr>
                </a:solidFill>
                <a:latin typeface="+mn-lt"/>
              </a:rPr>
              <a:t>Q18: Economic Vitality - Franklin aims to retain and support the growth of existing businesses, to attract new businesses, and to stimulate a climate for entrepreneurial ventures and investment</a:t>
            </a:r>
            <a:br>
              <a:rPr lang="en-US" sz="2800" b="1" dirty="0">
                <a:solidFill>
                  <a:schemeClr val="accent1">
                    <a:lumMod val="50000"/>
                  </a:schemeClr>
                </a:solidFill>
                <a:latin typeface="+mn-lt"/>
              </a:rPr>
            </a:br>
            <a:br>
              <a:rPr lang="en-US" sz="2800" b="1" dirty="0">
                <a:solidFill>
                  <a:schemeClr val="accent1">
                    <a:lumMod val="50000"/>
                  </a:schemeClr>
                </a:solidFill>
                <a:latin typeface="+mn-lt"/>
              </a:rPr>
            </a:br>
            <a:r>
              <a:rPr lang="en-US" sz="2800" b="1" dirty="0">
                <a:solidFill>
                  <a:schemeClr val="accent1">
                    <a:lumMod val="50000"/>
                  </a:schemeClr>
                </a:solidFill>
                <a:latin typeface="+mn-lt"/>
              </a:rPr>
              <a:t>This Should not be a guiding principle or it should be refined (please detail why not or what should be refined)</a:t>
            </a:r>
            <a:br>
              <a:rPr lang="en-US" sz="3100" b="1" baseline="0" dirty="0">
                <a:solidFill>
                  <a:schemeClr val="accent1">
                    <a:lumMod val="50000"/>
                  </a:schemeClr>
                </a:solidFill>
                <a:latin typeface="+mn-lt"/>
              </a:rPr>
            </a:br>
            <a:br>
              <a:rPr lang="en-US" dirty="0"/>
            </a:br>
            <a:endParaRPr lang="en-US" dirty="0"/>
          </a:p>
        </p:txBody>
      </p:sp>
      <p:graphicFrame>
        <p:nvGraphicFramePr>
          <p:cNvPr id="2" name="Chart 1">
            <a:extLst>
              <a:ext uri="{FF2B5EF4-FFF2-40B4-BE49-F238E27FC236}">
                <a16:creationId xmlns:a16="http://schemas.microsoft.com/office/drawing/2014/main" id="{5CF79D91-0E02-B1BF-BA45-88A908148B1C}"/>
              </a:ext>
            </a:extLst>
          </p:cNvPr>
          <p:cNvGraphicFramePr>
            <a:graphicFrameLocks/>
          </p:cNvGraphicFramePr>
          <p:nvPr>
            <p:extLst>
              <p:ext uri="{D42A27DB-BD31-4B8C-83A1-F6EECF244321}">
                <p14:modId xmlns:p14="http://schemas.microsoft.com/office/powerpoint/2010/main" val="3129064297"/>
              </p:ext>
            </p:extLst>
          </p:nvPr>
        </p:nvGraphicFramePr>
        <p:xfrm>
          <a:off x="582914" y="2168236"/>
          <a:ext cx="11147268" cy="4389581"/>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a:extLst>
              <a:ext uri="{FF2B5EF4-FFF2-40B4-BE49-F238E27FC236}">
                <a16:creationId xmlns:a16="http://schemas.microsoft.com/office/drawing/2014/main" id="{99209313-3B67-2D0C-BD98-75604F2352C3}"/>
              </a:ext>
            </a:extLst>
          </p:cNvPr>
          <p:cNvSpPr txBox="1">
            <a:spLocks/>
          </p:cNvSpPr>
          <p:nvPr/>
        </p:nvSpPr>
        <p:spPr>
          <a:xfrm>
            <a:off x="3281680" y="1919286"/>
            <a:ext cx="8229600" cy="2397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sz="2000" dirty="0"/>
              <a:t>Answered Keep As Is: 648 (80%)</a:t>
            </a:r>
          </a:p>
          <a:p>
            <a:pPr marL="0" indent="0" algn="r">
              <a:buNone/>
            </a:pPr>
            <a:r>
              <a:rPr lang="en-GB" sz="2000" dirty="0"/>
              <a:t>Answered it Should be Changed: 165 (20%)</a:t>
            </a:r>
          </a:p>
          <a:p>
            <a:pPr marL="0" indent="0" algn="r">
              <a:buNone/>
            </a:pPr>
            <a:endParaRPr lang="en-GB" sz="2000" dirty="0"/>
          </a:p>
        </p:txBody>
      </p:sp>
    </p:spTree>
    <p:extLst>
      <p:ext uri="{BB962C8B-B14F-4D97-AF65-F5344CB8AC3E}">
        <p14:creationId xmlns:p14="http://schemas.microsoft.com/office/powerpoint/2010/main" val="4145271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6066</TotalTime>
  <Words>1258</Words>
  <Application>Microsoft Office PowerPoint</Application>
  <PresentationFormat>Widescreen</PresentationFormat>
  <Paragraphs>76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Courier New</vt:lpstr>
      <vt:lpstr>Office Theme</vt:lpstr>
      <vt:lpstr>PowerPoint Presentation</vt:lpstr>
      <vt:lpstr>PowerPoint Presentation</vt:lpstr>
      <vt:lpstr>Q2: Do you agree with the current vision statement of Envision Franklin?  "Franklin will be a connected community of vibrant neighborhoods anchored by its historic downtown. The City seeks to strategically manage growth while preserving historic resources and natural beauty. Exceptionally designed places will enhance Franklin's distinctive character and foster continued economic vitality."</vt:lpstr>
      <vt:lpstr>PowerPoint Presentation</vt:lpstr>
      <vt:lpstr>Q3-Q15: On a Scale from 1-100, 100 being "Very Important", how Important are the current Key Planning Issues to you?  Respondent Average </vt:lpstr>
      <vt:lpstr>PowerPoint Presentation</vt:lpstr>
      <vt:lpstr>Q17-Q24: Percent of Respondents who Voted to Keep the Corresponding Guiding Principle As Is  </vt:lpstr>
      <vt:lpstr>Q17: Managed Growth -- The City seeks responsible and purposeful growth that enhances quality of life, provides a dynamic mix of land uses, and preserves its scenic beauty.  This Should not be a guiding principle or it should be refined (please detail why not or what should be refined)  </vt:lpstr>
      <vt:lpstr>Q18: Economic Vitality - Franklin aims to retain and support the growth of existing businesses, to attract new businesses, and to stimulate a climate for entrepreneurial ventures and investment  This Should not be a guiding principle or it should be refined (please detail why not or what should be refined)  </vt:lpstr>
      <vt:lpstr>Q19: Vibrant Neighborhoods - The City strives to create inviting neighborhoods with memorable character through a balanced mix of dwellings, parks and open spaces, civic buildings, shops, and workplaces  This Should not be a guiding principle or it should be refined (please detail why not or what should be refined)  </vt:lpstr>
      <vt:lpstr>Q20: Historic Preservation - Historic Franklin is the cherished center of the city and will continue to be protected using historic preservation tools and enhanced through traditional development and contextual architecture   This Should not be a guiding principle or it should be refined (please detail why not or what should be refined)  </vt:lpstr>
      <vt:lpstr>Q21: Natural Beauty- Franklin's natural features are irreplaceable assets of great value, and they will be protected with planning and conservation tools and celebrated through careful site design  This Should not be a guiding principle or it should be refined (please detail why not or what should be refined)  </vt:lpstr>
      <vt:lpstr>Q22: Exceptional Design—High quality design of buildings, public spaces, streets, pedestrian facilities and landscaping will work together to enhance the public realm and create exceptional places for people  This Should not be a guiding principle or it should be refined (please detail why not or what should be refined)  </vt:lpstr>
      <vt:lpstr>Q23: Connected Community - Franklin values a well-designed, effective, convenient, and active transportation network that connects residential neighborhoods, parks, schools, employment centers, shopping area, and downtown. This will be achieved through a complete system of streets, bicycle and pedestrian routes, and transit, not only within the city, but also to the greater metropolitan region  This Should not be a guiding principle or it should be refined (please detail why not or what should be refined)  </vt:lpstr>
      <vt:lpstr>Q24: Context- Responsive Infill- Infill development should complement its surroundings, be sustainable and respectful of the environment, and enhance the quality of life and the economic health of the community  This Should not be a guiding principle or it should be refined (please detail why not or what should be refined)  </vt:lpstr>
      <vt:lpstr>Q25: Do you think there is anything missing from the Guiding Principles?  </vt:lpstr>
      <vt:lpstr>Q26-Q31: How Important on a scale from 1-100, 100 being “Very Important”, are the following Elements to Creating a Vibrant Neighborhood? Respondent Average  </vt:lpstr>
      <vt:lpstr>Q32: Other Elements that create a Vibrant Neighborhood </vt:lpstr>
      <vt:lpstr>Q33: People seek different housing options depending on household size, stage of life, job/school locations, transportation needs, budget, convenience, quality of life, and more. Do you think new residential developments in Franklin are providing enough housing variety for the range of ages, incomes, and family sizes that want to live in Franklin?  </vt:lpstr>
      <vt:lpstr>Q34: Did you attend the Factory District Community Workshop on February 16th or one of the open house meetings held on March 22nd?  </vt:lpstr>
      <vt:lpstr>Q35: Were you satisfied with your overall experience at the meeting(s) you attended? (On a Scale from 0-100)  </vt:lpstr>
      <vt:lpstr>Q36: How can the City of Franklin Improve future public outreach efforts?  </vt:lpstr>
      <vt:lpstr>Q37: Are there any other considerations that staff should include in the update to Envision Franklin?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Anderson</dc:creator>
  <cp:lastModifiedBy>Andrew Orr</cp:lastModifiedBy>
  <cp:revision>9</cp:revision>
  <dcterms:created xsi:type="dcterms:W3CDTF">2023-05-12T13:14:59Z</dcterms:created>
  <dcterms:modified xsi:type="dcterms:W3CDTF">2023-05-16T19:30:45Z</dcterms:modified>
</cp:coreProperties>
</file>