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89" r:id="rId3"/>
    <p:sldId id="291" r:id="rId4"/>
    <p:sldId id="299" r:id="rId5"/>
    <p:sldId id="293" r:id="rId6"/>
    <p:sldId id="295" r:id="rId7"/>
    <p:sldId id="294" r:id="rId8"/>
    <p:sldId id="296" r:id="rId9"/>
    <p:sldId id="328" r:id="rId10"/>
    <p:sldId id="297" r:id="rId11"/>
    <p:sldId id="298"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99FF"/>
    <a:srgbClr val="49ABC6"/>
    <a:srgbClr val="630034"/>
    <a:srgbClr val="B378B9"/>
    <a:srgbClr val="AF7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447" autoAdjust="0"/>
  </p:normalViewPr>
  <p:slideViewPr>
    <p:cSldViewPr snapToGrid="0">
      <p:cViewPr varScale="1">
        <p:scale>
          <a:sx n="111" d="100"/>
          <a:sy n="111" d="100"/>
        </p:scale>
        <p:origin x="845" y="8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F9D1D-1973-4C06-8EA8-DE8801E0C2AB}"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6FA10-A1D7-40DC-9152-9002E41050F5}" type="slidenum">
              <a:rPr lang="en-US" smtClean="0"/>
              <a:t>‹#›</a:t>
            </a:fld>
            <a:endParaRPr lang="en-US"/>
          </a:p>
        </p:txBody>
      </p:sp>
    </p:spTree>
    <p:extLst>
      <p:ext uri="{BB962C8B-B14F-4D97-AF65-F5344CB8AC3E}">
        <p14:creationId xmlns:p14="http://schemas.microsoft.com/office/powerpoint/2010/main" val="1241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6FA10-A1D7-40DC-9152-9002E41050F5}" type="slidenum">
              <a:rPr lang="en-US" smtClean="0"/>
              <a:t>1</a:t>
            </a:fld>
            <a:endParaRPr lang="en-US"/>
          </a:p>
        </p:txBody>
      </p:sp>
    </p:spTree>
    <p:extLst>
      <p:ext uri="{BB962C8B-B14F-4D97-AF65-F5344CB8AC3E}">
        <p14:creationId xmlns:p14="http://schemas.microsoft.com/office/powerpoint/2010/main" val="178348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B546FA10-A1D7-40DC-9152-9002E41050F5}" type="slidenum">
              <a:rPr lang="en-US" smtClean="0"/>
              <a:t>2</a:t>
            </a:fld>
            <a:endParaRPr lang="en-US"/>
          </a:p>
        </p:txBody>
      </p:sp>
    </p:spTree>
    <p:extLst>
      <p:ext uri="{BB962C8B-B14F-4D97-AF65-F5344CB8AC3E}">
        <p14:creationId xmlns:p14="http://schemas.microsoft.com/office/powerpoint/2010/main" val="277009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2017 Development Suitability Analysis formed the foundation for the Design Concepts in Envision Franklin. Read slide.  We are focusing in on the Goose Creek area, which is green and suitable for development</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B546FA10-A1D7-40DC-9152-9002E41050F5}" type="slidenum">
              <a:rPr lang="en-US" smtClean="0"/>
              <a:t>3</a:t>
            </a:fld>
            <a:endParaRPr lang="en-US"/>
          </a:p>
        </p:txBody>
      </p:sp>
    </p:spTree>
    <p:extLst>
      <p:ext uri="{BB962C8B-B14F-4D97-AF65-F5344CB8AC3E}">
        <p14:creationId xmlns:p14="http://schemas.microsoft.com/office/powerpoint/2010/main" val="121588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Notes: The 2018 Annexation Capabilities Study looked at X.  Annexation laws allow annexation outside of UGB.</a:t>
            </a:r>
          </a:p>
          <a:p>
            <a:endParaRPr lang="en-US" dirty="0">
              <a:solidFill>
                <a:srgbClr val="FF0000"/>
              </a:solidFill>
            </a:endParaRPr>
          </a:p>
          <a:p>
            <a:r>
              <a:rPr lang="en-US" dirty="0">
                <a:solidFill>
                  <a:srgbClr val="FF0000"/>
                </a:solidFill>
              </a:rPr>
              <a:t>Of all the basins in our UGB, Goose Creek has the second highest amount of developable acreage both inside the UGB and outside the UGB  (Mayes Creek has highest).  Goose Creek is a short-term area and most suitable for development based on staff’s analysis of these factors. </a:t>
            </a:r>
          </a:p>
        </p:txBody>
      </p:sp>
      <p:sp>
        <p:nvSpPr>
          <p:cNvPr id="4" name="Slide Number Placeholder 3"/>
          <p:cNvSpPr>
            <a:spLocks noGrp="1"/>
          </p:cNvSpPr>
          <p:nvPr>
            <p:ph type="sldNum" sz="quarter" idx="5"/>
          </p:nvPr>
        </p:nvSpPr>
        <p:spPr/>
        <p:txBody>
          <a:bodyPr/>
          <a:lstStyle/>
          <a:p>
            <a:fld id="{B546FA10-A1D7-40DC-9152-9002E41050F5}" type="slidenum">
              <a:rPr lang="en-US" smtClean="0"/>
              <a:t>4</a:t>
            </a:fld>
            <a:endParaRPr lang="en-US"/>
          </a:p>
        </p:txBody>
      </p:sp>
    </p:spTree>
    <p:extLst>
      <p:ext uri="{BB962C8B-B14F-4D97-AF65-F5344CB8AC3E}">
        <p14:creationId xmlns:p14="http://schemas.microsoft.com/office/powerpoint/2010/main" val="182735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Notes: </a:t>
            </a:r>
          </a:p>
          <a:p>
            <a:pPr marL="12700">
              <a:lnSpc>
                <a:spcPts val="2090"/>
              </a:lnSpc>
              <a:spcBef>
                <a:spcPts val="100"/>
              </a:spcBef>
              <a:tabLst>
                <a:tab pos="240665" algn="l"/>
                <a:tab pos="241300" algn="l"/>
              </a:tabLst>
            </a:pPr>
            <a:r>
              <a:rPr lang="en-US" dirty="0">
                <a:solidFill>
                  <a:srgbClr val="FF0000"/>
                </a:solidFill>
              </a:rPr>
              <a:t>Talk about why this was the right  </a:t>
            </a:r>
            <a:r>
              <a:rPr lang="en-US" sz="2000" b="1" spc="-5" dirty="0">
                <a:solidFill>
                  <a:schemeClr val="bg1"/>
                </a:solidFill>
                <a:latin typeface="+mn-lt"/>
                <a:cs typeface="Calibri"/>
              </a:rPr>
              <a:t>Development</a:t>
            </a:r>
            <a:r>
              <a:rPr lang="en-US" sz="2000" b="1" dirty="0">
                <a:solidFill>
                  <a:schemeClr val="bg1"/>
                </a:solidFill>
                <a:latin typeface="+mn-lt"/>
                <a:cs typeface="Calibri"/>
              </a:rPr>
              <a:t> </a:t>
            </a:r>
            <a:r>
              <a:rPr lang="en-US" sz="2000" b="1" spc="-10" dirty="0">
                <a:solidFill>
                  <a:schemeClr val="bg1"/>
                </a:solidFill>
                <a:latin typeface="+mn-lt"/>
                <a:cs typeface="Calibri"/>
              </a:rPr>
              <a:t>Potential</a:t>
            </a:r>
            <a:endParaRPr lang="en-US" sz="2000" b="1" dirty="0">
              <a:solidFill>
                <a:schemeClr val="bg1"/>
              </a:solidFill>
              <a:latin typeface="+mn-lt"/>
              <a:cs typeface="Calibri"/>
            </a:endParaRPr>
          </a:p>
          <a:p>
            <a:pPr marL="241300" indent="-228600">
              <a:lnSpc>
                <a:spcPts val="2014"/>
              </a:lnSpc>
              <a:buFont typeface="Arial"/>
              <a:buChar char="•"/>
              <a:tabLst>
                <a:tab pos="697865" algn="l"/>
                <a:tab pos="698500" algn="l"/>
              </a:tabLst>
            </a:pPr>
            <a:r>
              <a:rPr lang="en-US" sz="1700" spc="-5" dirty="0">
                <a:solidFill>
                  <a:schemeClr val="bg1"/>
                </a:solidFill>
                <a:latin typeface="+mn-lt"/>
                <a:cs typeface="Calibri"/>
              </a:rPr>
              <a:t>Within </a:t>
            </a:r>
            <a:r>
              <a:rPr lang="en-US" sz="1700" dirty="0">
                <a:solidFill>
                  <a:schemeClr val="bg1"/>
                </a:solidFill>
                <a:latin typeface="+mn-lt"/>
                <a:cs typeface="Calibri"/>
              </a:rPr>
              <a:t>UGB </a:t>
            </a:r>
            <a:r>
              <a:rPr lang="en-US" sz="1700" spc="-5" dirty="0">
                <a:solidFill>
                  <a:schemeClr val="bg1"/>
                </a:solidFill>
                <a:latin typeface="+mn-lt"/>
                <a:cs typeface="Calibri"/>
              </a:rPr>
              <a:t>(1,800</a:t>
            </a:r>
            <a:r>
              <a:rPr lang="en-US" sz="1700" spc="40" dirty="0">
                <a:solidFill>
                  <a:schemeClr val="bg1"/>
                </a:solidFill>
                <a:latin typeface="+mn-lt"/>
                <a:cs typeface="Calibri"/>
              </a:rPr>
              <a:t> </a:t>
            </a:r>
            <a:r>
              <a:rPr lang="en-US" sz="1700" spc="-5" dirty="0">
                <a:solidFill>
                  <a:schemeClr val="bg1"/>
                </a:solidFill>
                <a:latin typeface="+mn-lt"/>
                <a:cs typeface="Calibri"/>
              </a:rPr>
              <a:t>acres)</a:t>
            </a:r>
            <a:endParaRPr lang="en-US" sz="1700" dirty="0">
              <a:solidFill>
                <a:schemeClr val="bg1"/>
              </a:solidFill>
              <a:latin typeface="+mn-lt"/>
              <a:cs typeface="Calibri"/>
            </a:endParaRPr>
          </a:p>
          <a:p>
            <a:pPr marL="241300" indent="-228600">
              <a:lnSpc>
                <a:spcPts val="2010"/>
              </a:lnSpc>
              <a:buFont typeface="Arial"/>
              <a:buChar char="•"/>
              <a:tabLst>
                <a:tab pos="697865" algn="l"/>
                <a:tab pos="698500" algn="l"/>
              </a:tabLst>
            </a:pPr>
            <a:r>
              <a:rPr lang="en-US" sz="1700" spc="-5" dirty="0">
                <a:solidFill>
                  <a:schemeClr val="bg1"/>
                </a:solidFill>
                <a:latin typeface="+mn-lt"/>
                <a:cs typeface="Calibri"/>
              </a:rPr>
              <a:t>Outside of </a:t>
            </a:r>
            <a:r>
              <a:rPr lang="en-US" sz="1700" dirty="0">
                <a:solidFill>
                  <a:schemeClr val="bg1"/>
                </a:solidFill>
                <a:latin typeface="+mn-lt"/>
                <a:cs typeface="Calibri"/>
              </a:rPr>
              <a:t>the UGB </a:t>
            </a:r>
            <a:r>
              <a:rPr lang="en-US" sz="1700" spc="-5" dirty="0">
                <a:solidFill>
                  <a:schemeClr val="bg1"/>
                </a:solidFill>
                <a:latin typeface="+mn-lt"/>
                <a:cs typeface="Calibri"/>
              </a:rPr>
              <a:t>(2,115</a:t>
            </a:r>
            <a:r>
              <a:rPr lang="en-US" sz="1700" spc="15" dirty="0">
                <a:solidFill>
                  <a:schemeClr val="bg1"/>
                </a:solidFill>
                <a:latin typeface="+mn-lt"/>
                <a:cs typeface="Calibri"/>
              </a:rPr>
              <a:t> </a:t>
            </a:r>
            <a:r>
              <a:rPr lang="en-US" sz="1700" spc="-5" dirty="0">
                <a:solidFill>
                  <a:schemeClr val="bg1"/>
                </a:solidFill>
                <a:latin typeface="+mn-lt"/>
                <a:cs typeface="Calibri"/>
              </a:rPr>
              <a:t>acres)</a:t>
            </a:r>
            <a:endParaRPr lang="en-US" sz="1700" dirty="0">
              <a:solidFill>
                <a:schemeClr val="bg1"/>
              </a:solidFill>
              <a:latin typeface="+mn-lt"/>
              <a:cs typeface="Calibri"/>
            </a:endParaRPr>
          </a:p>
          <a:p>
            <a:pPr marL="698500" lvl="1" indent="-228600">
              <a:lnSpc>
                <a:spcPts val="2010"/>
              </a:lnSpc>
              <a:buFont typeface="Arial"/>
              <a:buChar char="•"/>
              <a:tabLst>
                <a:tab pos="1155065" algn="l"/>
                <a:tab pos="1155700" algn="l"/>
              </a:tabLst>
            </a:pPr>
            <a:r>
              <a:rPr lang="en-US" sz="1700" spc="-5" dirty="0">
                <a:solidFill>
                  <a:schemeClr val="bg1"/>
                </a:solidFill>
                <a:latin typeface="+mn-lt"/>
                <a:cs typeface="Calibri"/>
              </a:rPr>
              <a:t>High </a:t>
            </a:r>
            <a:r>
              <a:rPr lang="en-US" sz="1700" spc="-15" dirty="0">
                <a:solidFill>
                  <a:schemeClr val="bg1"/>
                </a:solidFill>
                <a:latin typeface="+mn-lt"/>
                <a:cs typeface="Calibri"/>
              </a:rPr>
              <a:t>interest for </a:t>
            </a:r>
            <a:r>
              <a:rPr lang="en-US" sz="1700" spc="-10" dirty="0">
                <a:solidFill>
                  <a:schemeClr val="bg1"/>
                </a:solidFill>
                <a:latin typeface="+mn-lt"/>
                <a:cs typeface="Calibri"/>
              </a:rPr>
              <a:t>property </a:t>
            </a:r>
            <a:r>
              <a:rPr lang="en-US" sz="1700" spc="-5" dirty="0">
                <a:solidFill>
                  <a:schemeClr val="bg1"/>
                </a:solidFill>
                <a:latin typeface="+mn-lt"/>
                <a:cs typeface="Calibri"/>
              </a:rPr>
              <a:t>owner</a:t>
            </a:r>
            <a:r>
              <a:rPr lang="en-US" sz="1700" spc="70" dirty="0">
                <a:solidFill>
                  <a:schemeClr val="bg1"/>
                </a:solidFill>
                <a:latin typeface="+mn-lt"/>
                <a:cs typeface="Calibri"/>
              </a:rPr>
              <a:t> </a:t>
            </a:r>
            <a:r>
              <a:rPr lang="en-US" sz="1700" spc="-10" dirty="0">
                <a:solidFill>
                  <a:schemeClr val="bg1"/>
                </a:solidFill>
                <a:latin typeface="+mn-lt"/>
                <a:cs typeface="Calibri"/>
              </a:rPr>
              <a:t>annexation</a:t>
            </a:r>
            <a:endParaRPr lang="en-US" sz="1700" dirty="0">
              <a:solidFill>
                <a:schemeClr val="bg1"/>
              </a:solidFill>
              <a:latin typeface="+mn-lt"/>
              <a:cs typeface="Calibri"/>
            </a:endParaRPr>
          </a:p>
          <a:p>
            <a:pPr marL="698500" lvl="1" indent="-228600">
              <a:lnSpc>
                <a:spcPts val="2090"/>
              </a:lnSpc>
              <a:buFont typeface="Arial"/>
              <a:buChar char="•"/>
              <a:tabLst>
                <a:tab pos="1155065" algn="l"/>
                <a:tab pos="1155700" algn="l"/>
              </a:tabLst>
            </a:pPr>
            <a:r>
              <a:rPr lang="en-US" sz="1700" spc="-10" dirty="0">
                <a:solidFill>
                  <a:schemeClr val="bg1"/>
                </a:solidFill>
                <a:latin typeface="+mn-lt"/>
                <a:cs typeface="Calibri"/>
              </a:rPr>
              <a:t>Limitations </a:t>
            </a:r>
            <a:r>
              <a:rPr lang="en-US" sz="1700" spc="-5" dirty="0">
                <a:solidFill>
                  <a:schemeClr val="bg1"/>
                </a:solidFill>
                <a:latin typeface="+mn-lt"/>
                <a:cs typeface="Calibri"/>
              </a:rPr>
              <a:t>in </a:t>
            </a:r>
            <a:r>
              <a:rPr lang="en-US" sz="1700" spc="-10" dirty="0">
                <a:solidFill>
                  <a:schemeClr val="bg1"/>
                </a:solidFill>
                <a:latin typeface="+mn-lt"/>
                <a:cs typeface="Calibri"/>
              </a:rPr>
              <a:t>current annexation </a:t>
            </a:r>
            <a:r>
              <a:rPr lang="en-US" sz="1700" spc="-15" dirty="0">
                <a:solidFill>
                  <a:schemeClr val="bg1"/>
                </a:solidFill>
                <a:latin typeface="+mn-lt"/>
                <a:cs typeface="Calibri"/>
              </a:rPr>
              <a:t>State</a:t>
            </a:r>
            <a:r>
              <a:rPr lang="en-US" sz="1700" spc="60" dirty="0">
                <a:solidFill>
                  <a:schemeClr val="bg1"/>
                </a:solidFill>
                <a:latin typeface="+mn-lt"/>
                <a:cs typeface="Calibri"/>
              </a:rPr>
              <a:t> </a:t>
            </a:r>
            <a:r>
              <a:rPr lang="en-US" sz="1700" spc="-5" dirty="0">
                <a:solidFill>
                  <a:schemeClr val="bg1"/>
                </a:solidFill>
                <a:latin typeface="+mn-lt"/>
                <a:cs typeface="Calibri"/>
              </a:rPr>
              <a:t>law</a:t>
            </a:r>
          </a:p>
          <a:p>
            <a:pPr marL="698500" lvl="1" indent="-228600">
              <a:lnSpc>
                <a:spcPts val="2090"/>
              </a:lnSpc>
              <a:buFont typeface="Arial"/>
              <a:buChar char="•"/>
              <a:tabLst>
                <a:tab pos="1155065" algn="l"/>
                <a:tab pos="1155700" algn="l"/>
              </a:tabLst>
            </a:pPr>
            <a:endParaRPr lang="en-US" sz="1700" dirty="0">
              <a:solidFill>
                <a:schemeClr val="bg1"/>
              </a:solidFill>
              <a:latin typeface="+mn-lt"/>
              <a:cs typeface="Calibri"/>
            </a:endParaRPr>
          </a:p>
          <a:p>
            <a:pPr marL="12700">
              <a:lnSpc>
                <a:spcPts val="2090"/>
              </a:lnSpc>
              <a:spcBef>
                <a:spcPts val="350"/>
              </a:spcBef>
              <a:tabLst>
                <a:tab pos="240665" algn="l"/>
                <a:tab pos="241300" algn="l"/>
              </a:tabLst>
            </a:pPr>
            <a:r>
              <a:rPr lang="en-US" sz="2000" b="1" spc="-10" dirty="0">
                <a:solidFill>
                  <a:schemeClr val="bg1"/>
                </a:solidFill>
                <a:latin typeface="+mn-lt"/>
                <a:cs typeface="Calibri"/>
              </a:rPr>
              <a:t>Future </a:t>
            </a:r>
            <a:r>
              <a:rPr lang="en-US" sz="2000" b="1" spc="-5" dirty="0">
                <a:solidFill>
                  <a:schemeClr val="bg1"/>
                </a:solidFill>
                <a:latin typeface="+mn-lt"/>
                <a:cs typeface="Calibri"/>
              </a:rPr>
              <a:t>Land</a:t>
            </a:r>
            <a:r>
              <a:rPr lang="en-US" sz="2000" b="1" spc="35" dirty="0">
                <a:solidFill>
                  <a:schemeClr val="bg1"/>
                </a:solidFill>
                <a:latin typeface="+mn-lt"/>
                <a:cs typeface="Calibri"/>
              </a:rPr>
              <a:t> </a:t>
            </a:r>
            <a:r>
              <a:rPr lang="en-US" sz="2000" b="1" dirty="0">
                <a:solidFill>
                  <a:schemeClr val="bg1"/>
                </a:solidFill>
                <a:latin typeface="+mn-lt"/>
                <a:cs typeface="Calibri"/>
              </a:rPr>
              <a:t>Use</a:t>
            </a:r>
          </a:p>
          <a:p>
            <a:pPr marL="241300" indent="-228600">
              <a:lnSpc>
                <a:spcPts val="2014"/>
              </a:lnSpc>
              <a:buFont typeface="Arial"/>
              <a:buChar char="•"/>
              <a:tabLst>
                <a:tab pos="697865" algn="l"/>
                <a:tab pos="698500" algn="l"/>
              </a:tabLst>
            </a:pPr>
            <a:r>
              <a:rPr lang="en-US" sz="1700" spc="-5" dirty="0">
                <a:solidFill>
                  <a:schemeClr val="bg1"/>
                </a:solidFill>
                <a:latin typeface="+mn-lt"/>
                <a:cs typeface="Calibri"/>
              </a:rPr>
              <a:t>Some </a:t>
            </a:r>
            <a:r>
              <a:rPr lang="en-US" sz="1700" spc="-10" dirty="0">
                <a:solidFill>
                  <a:schemeClr val="bg1"/>
                </a:solidFill>
                <a:latin typeface="+mn-lt"/>
                <a:cs typeface="Calibri"/>
              </a:rPr>
              <a:t>existing </a:t>
            </a:r>
            <a:r>
              <a:rPr lang="en-US" sz="1700" spc="-5" dirty="0">
                <a:solidFill>
                  <a:schemeClr val="bg1"/>
                </a:solidFill>
                <a:latin typeface="+mn-lt"/>
                <a:cs typeface="Calibri"/>
              </a:rPr>
              <a:t>County subdivisions on north</a:t>
            </a:r>
            <a:r>
              <a:rPr lang="en-US" sz="1700" spc="30" dirty="0">
                <a:solidFill>
                  <a:schemeClr val="bg1"/>
                </a:solidFill>
                <a:latin typeface="+mn-lt"/>
                <a:cs typeface="Calibri"/>
              </a:rPr>
              <a:t> </a:t>
            </a:r>
            <a:r>
              <a:rPr lang="en-US" sz="1700" spc="-5" dirty="0">
                <a:solidFill>
                  <a:schemeClr val="bg1"/>
                </a:solidFill>
                <a:latin typeface="+mn-lt"/>
                <a:cs typeface="Calibri"/>
              </a:rPr>
              <a:t>side</a:t>
            </a:r>
            <a:endParaRPr lang="en-US" sz="1700" dirty="0">
              <a:solidFill>
                <a:schemeClr val="bg1"/>
              </a:solidFill>
              <a:latin typeface="+mn-lt"/>
              <a:cs typeface="Calibri"/>
            </a:endParaRPr>
          </a:p>
          <a:p>
            <a:pPr marL="241300" indent="-228600">
              <a:lnSpc>
                <a:spcPts val="2090"/>
              </a:lnSpc>
              <a:buFont typeface="Arial"/>
              <a:buChar char="•"/>
              <a:tabLst>
                <a:tab pos="697865" algn="l"/>
                <a:tab pos="698500" algn="l"/>
              </a:tabLst>
            </a:pPr>
            <a:r>
              <a:rPr lang="en-US" sz="1700" spc="-10" dirty="0">
                <a:solidFill>
                  <a:schemeClr val="bg1"/>
                </a:solidFill>
                <a:latin typeface="+mn-lt"/>
                <a:cs typeface="Calibri"/>
              </a:rPr>
              <a:t>Residential </a:t>
            </a:r>
            <a:r>
              <a:rPr lang="en-US" sz="1700" dirty="0">
                <a:solidFill>
                  <a:schemeClr val="bg1"/>
                </a:solidFill>
                <a:latin typeface="+mn-lt"/>
                <a:cs typeface="Calibri"/>
              </a:rPr>
              <a:t>and </a:t>
            </a:r>
            <a:r>
              <a:rPr lang="en-US" sz="1700" spc="-10" dirty="0">
                <a:solidFill>
                  <a:schemeClr val="bg1"/>
                </a:solidFill>
                <a:latin typeface="+mn-lt"/>
                <a:cs typeface="Calibri"/>
              </a:rPr>
              <a:t>potentially more</a:t>
            </a:r>
            <a:r>
              <a:rPr lang="en-US" sz="1700" spc="65" dirty="0">
                <a:solidFill>
                  <a:schemeClr val="bg1"/>
                </a:solidFill>
                <a:latin typeface="+mn-lt"/>
                <a:cs typeface="Calibri"/>
              </a:rPr>
              <a:t> </a:t>
            </a:r>
            <a:r>
              <a:rPr lang="en-US" sz="1700" spc="-10" dirty="0">
                <a:solidFill>
                  <a:schemeClr val="bg1"/>
                </a:solidFill>
                <a:latin typeface="+mn-lt"/>
                <a:cs typeface="Calibri"/>
              </a:rPr>
              <a:t>commercial</a:t>
            </a:r>
          </a:p>
          <a:p>
            <a:pPr marL="241300" indent="-228600">
              <a:lnSpc>
                <a:spcPts val="2090"/>
              </a:lnSpc>
              <a:buFont typeface="Arial"/>
              <a:buChar char="•"/>
              <a:tabLst>
                <a:tab pos="697865" algn="l"/>
                <a:tab pos="698500" algn="l"/>
              </a:tabLst>
            </a:pPr>
            <a:endParaRPr lang="en-US" sz="1700" dirty="0">
              <a:solidFill>
                <a:schemeClr val="bg1"/>
              </a:solidFill>
              <a:latin typeface="+mn-lt"/>
              <a:cs typeface="Calibri"/>
            </a:endParaRPr>
          </a:p>
          <a:p>
            <a:pPr marL="12700">
              <a:lnSpc>
                <a:spcPts val="2090"/>
              </a:lnSpc>
              <a:spcBef>
                <a:spcPts val="350"/>
              </a:spcBef>
              <a:tabLst>
                <a:tab pos="240665" algn="l"/>
                <a:tab pos="241300" algn="l"/>
              </a:tabLst>
            </a:pPr>
            <a:r>
              <a:rPr lang="en-US" sz="2000" b="1" spc="-10" dirty="0">
                <a:solidFill>
                  <a:schemeClr val="bg1"/>
                </a:solidFill>
                <a:latin typeface="+mn-lt"/>
                <a:cs typeface="Calibri"/>
              </a:rPr>
              <a:t>Sewer</a:t>
            </a:r>
            <a:r>
              <a:rPr lang="en-US" sz="2000" b="1" spc="-5" dirty="0">
                <a:solidFill>
                  <a:schemeClr val="bg1"/>
                </a:solidFill>
                <a:latin typeface="+mn-lt"/>
                <a:cs typeface="Calibri"/>
              </a:rPr>
              <a:t> Service</a:t>
            </a:r>
            <a:endParaRPr lang="en-US" sz="2000" b="1" dirty="0">
              <a:solidFill>
                <a:schemeClr val="bg1"/>
              </a:solidFill>
              <a:latin typeface="+mn-lt"/>
              <a:cs typeface="Calibri"/>
            </a:endParaRPr>
          </a:p>
          <a:p>
            <a:pPr marL="241300" indent="-228600">
              <a:lnSpc>
                <a:spcPts val="2010"/>
              </a:lnSpc>
              <a:buFont typeface="Arial"/>
              <a:buChar char="•"/>
              <a:tabLst>
                <a:tab pos="697865" algn="l"/>
                <a:tab pos="698500" algn="l"/>
              </a:tabLst>
            </a:pPr>
            <a:r>
              <a:rPr lang="en-US" sz="1700" spc="-10" dirty="0">
                <a:solidFill>
                  <a:schemeClr val="bg1"/>
                </a:solidFill>
                <a:latin typeface="+mn-lt"/>
                <a:cs typeface="Calibri"/>
              </a:rPr>
              <a:t>Infrastructure </a:t>
            </a:r>
            <a:r>
              <a:rPr lang="en-US" sz="1700" spc="-5" dirty="0">
                <a:solidFill>
                  <a:schemeClr val="bg1"/>
                </a:solidFill>
                <a:latin typeface="+mn-lt"/>
                <a:cs typeface="Calibri"/>
              </a:rPr>
              <a:t>is </a:t>
            </a:r>
            <a:r>
              <a:rPr lang="en-US" sz="1700" dirty="0">
                <a:solidFill>
                  <a:schemeClr val="bg1"/>
                </a:solidFill>
                <a:latin typeface="+mn-lt"/>
                <a:cs typeface="Calibri"/>
              </a:rPr>
              <a:t>in the </a:t>
            </a:r>
            <a:r>
              <a:rPr lang="en-US" sz="1700" spc="-10" dirty="0">
                <a:solidFill>
                  <a:schemeClr val="bg1"/>
                </a:solidFill>
                <a:latin typeface="+mn-lt"/>
                <a:cs typeface="Calibri"/>
              </a:rPr>
              <a:t>area to </a:t>
            </a:r>
            <a:r>
              <a:rPr lang="en-US" sz="1700" spc="-5" dirty="0">
                <a:solidFill>
                  <a:schemeClr val="bg1"/>
                </a:solidFill>
                <a:latin typeface="+mn-lt"/>
                <a:cs typeface="Calibri"/>
              </a:rPr>
              <a:t>serve with </a:t>
            </a:r>
            <a:r>
              <a:rPr lang="en-US" sz="1700" spc="-10" dirty="0">
                <a:solidFill>
                  <a:schemeClr val="bg1"/>
                </a:solidFill>
                <a:latin typeface="+mn-lt"/>
                <a:cs typeface="Calibri"/>
              </a:rPr>
              <a:t>gravity</a:t>
            </a:r>
            <a:r>
              <a:rPr lang="en-US" sz="1700" spc="55" dirty="0">
                <a:solidFill>
                  <a:schemeClr val="bg1"/>
                </a:solidFill>
                <a:latin typeface="+mn-lt"/>
                <a:cs typeface="Calibri"/>
              </a:rPr>
              <a:t> </a:t>
            </a:r>
            <a:r>
              <a:rPr lang="en-US" sz="1700" spc="-10" dirty="0">
                <a:solidFill>
                  <a:schemeClr val="bg1"/>
                </a:solidFill>
                <a:latin typeface="+mn-lt"/>
                <a:cs typeface="Calibri"/>
              </a:rPr>
              <a:t>sewer</a:t>
            </a:r>
            <a:endParaRPr lang="en-US" sz="1700" dirty="0">
              <a:solidFill>
                <a:schemeClr val="bg1"/>
              </a:solidFill>
              <a:latin typeface="+mn-lt"/>
              <a:cs typeface="Calibri"/>
            </a:endParaRPr>
          </a:p>
          <a:p>
            <a:pPr marL="241300" indent="-228600">
              <a:lnSpc>
                <a:spcPts val="2085"/>
              </a:lnSpc>
              <a:buFont typeface="Arial"/>
              <a:buChar char="•"/>
              <a:tabLst>
                <a:tab pos="697865" algn="l"/>
                <a:tab pos="698500" algn="l"/>
              </a:tabLst>
            </a:pPr>
            <a:r>
              <a:rPr lang="en-US" sz="1700" spc="-10" dirty="0">
                <a:solidFill>
                  <a:schemeClr val="bg1"/>
                </a:solidFill>
                <a:latin typeface="+mn-lt"/>
                <a:cs typeface="Calibri"/>
              </a:rPr>
              <a:t>Sewer extension investment </a:t>
            </a:r>
            <a:r>
              <a:rPr lang="en-US" sz="1700" spc="-5" dirty="0">
                <a:solidFill>
                  <a:schemeClr val="bg1"/>
                </a:solidFill>
                <a:latin typeface="+mn-lt"/>
                <a:cs typeface="Calibri"/>
              </a:rPr>
              <a:t>has already </a:t>
            </a:r>
            <a:r>
              <a:rPr lang="en-US" sz="1700" dirty="0">
                <a:solidFill>
                  <a:schemeClr val="bg1"/>
                </a:solidFill>
                <a:latin typeface="+mn-lt"/>
                <a:cs typeface="Calibri"/>
              </a:rPr>
              <a:t>been</a:t>
            </a:r>
            <a:r>
              <a:rPr lang="en-US" sz="1700" spc="50" dirty="0">
                <a:solidFill>
                  <a:schemeClr val="bg1"/>
                </a:solidFill>
                <a:latin typeface="+mn-lt"/>
                <a:cs typeface="Calibri"/>
              </a:rPr>
              <a:t> </a:t>
            </a:r>
            <a:r>
              <a:rPr lang="en-US" sz="1700" dirty="0">
                <a:solidFill>
                  <a:schemeClr val="bg1"/>
                </a:solidFill>
                <a:latin typeface="+mn-lt"/>
                <a:cs typeface="Calibri"/>
              </a:rPr>
              <a:t>made</a:t>
            </a:r>
          </a:p>
          <a:p>
            <a:pPr marL="241300" indent="-228600">
              <a:lnSpc>
                <a:spcPts val="2085"/>
              </a:lnSpc>
              <a:buFont typeface="Arial"/>
              <a:buChar char="•"/>
              <a:tabLst>
                <a:tab pos="697865" algn="l"/>
                <a:tab pos="698500" algn="l"/>
              </a:tabLst>
            </a:pPr>
            <a:endParaRPr lang="en-US" sz="1700" dirty="0">
              <a:solidFill>
                <a:schemeClr val="bg1"/>
              </a:solidFill>
              <a:latin typeface="+mn-lt"/>
              <a:cs typeface="Calibri"/>
            </a:endParaRPr>
          </a:p>
          <a:p>
            <a:pPr marL="12700">
              <a:lnSpc>
                <a:spcPts val="2080"/>
              </a:lnSpc>
              <a:spcBef>
                <a:spcPts val="359"/>
              </a:spcBef>
              <a:tabLst>
                <a:tab pos="240665" algn="l"/>
                <a:tab pos="241300" algn="l"/>
              </a:tabLst>
            </a:pPr>
            <a:r>
              <a:rPr lang="en-US" sz="2000" b="1" spc="-15" dirty="0">
                <a:solidFill>
                  <a:schemeClr val="bg1"/>
                </a:solidFill>
                <a:latin typeface="+mn-lt"/>
                <a:cs typeface="Calibri"/>
              </a:rPr>
              <a:t>Road</a:t>
            </a:r>
            <a:r>
              <a:rPr lang="en-US" sz="2000" b="1" spc="5" dirty="0">
                <a:solidFill>
                  <a:schemeClr val="bg1"/>
                </a:solidFill>
                <a:latin typeface="+mn-lt"/>
                <a:cs typeface="Calibri"/>
              </a:rPr>
              <a:t> </a:t>
            </a:r>
            <a:r>
              <a:rPr lang="en-US" sz="2000" b="1" spc="-10" dirty="0">
                <a:solidFill>
                  <a:schemeClr val="bg1"/>
                </a:solidFill>
                <a:latin typeface="+mn-lt"/>
                <a:cs typeface="Calibri"/>
              </a:rPr>
              <a:t>Infrastructure</a:t>
            </a:r>
            <a:endParaRPr lang="en-US" sz="2000" b="1" dirty="0">
              <a:solidFill>
                <a:schemeClr val="bg1"/>
              </a:solidFill>
              <a:latin typeface="+mn-lt"/>
              <a:cs typeface="Calibri"/>
            </a:endParaRPr>
          </a:p>
          <a:p>
            <a:pPr marL="241300" indent="-228600">
              <a:lnSpc>
                <a:spcPts val="2010"/>
              </a:lnSpc>
              <a:buFont typeface="Arial"/>
              <a:buChar char="•"/>
              <a:tabLst>
                <a:tab pos="697865" algn="l"/>
                <a:tab pos="698500" algn="l"/>
              </a:tabLst>
            </a:pPr>
            <a:r>
              <a:rPr lang="en-US" sz="1700" spc="-15" dirty="0">
                <a:solidFill>
                  <a:schemeClr val="bg1"/>
                </a:solidFill>
                <a:latin typeface="+mn-lt"/>
                <a:cs typeface="Calibri"/>
              </a:rPr>
              <a:t>Proximity </a:t>
            </a:r>
            <a:r>
              <a:rPr lang="en-US" sz="1700" spc="-10" dirty="0">
                <a:solidFill>
                  <a:schemeClr val="bg1"/>
                </a:solidFill>
                <a:latin typeface="+mn-lt"/>
                <a:cs typeface="Calibri"/>
              </a:rPr>
              <a:t>to </a:t>
            </a:r>
            <a:r>
              <a:rPr lang="en-US" sz="1700" dirty="0">
                <a:solidFill>
                  <a:schemeClr val="bg1"/>
                </a:solidFill>
                <a:latin typeface="+mn-lt"/>
                <a:cs typeface="Calibri"/>
              </a:rPr>
              <a:t>I-65 and </a:t>
            </a:r>
            <a:r>
              <a:rPr lang="en-US" sz="1700" spc="-5" dirty="0">
                <a:solidFill>
                  <a:schemeClr val="bg1"/>
                </a:solidFill>
                <a:latin typeface="+mn-lt"/>
                <a:cs typeface="Calibri"/>
              </a:rPr>
              <a:t>planned major </a:t>
            </a:r>
            <a:r>
              <a:rPr lang="en-US" sz="1700" spc="-10" dirty="0">
                <a:solidFill>
                  <a:schemeClr val="bg1"/>
                </a:solidFill>
                <a:latin typeface="+mn-lt"/>
                <a:cs typeface="Calibri"/>
              </a:rPr>
              <a:t>arterial</a:t>
            </a:r>
            <a:r>
              <a:rPr lang="en-US" sz="1700" spc="70" dirty="0">
                <a:solidFill>
                  <a:schemeClr val="bg1"/>
                </a:solidFill>
                <a:latin typeface="+mn-lt"/>
                <a:cs typeface="Calibri"/>
              </a:rPr>
              <a:t> </a:t>
            </a:r>
            <a:r>
              <a:rPr lang="en-US" sz="1700" spc="-10" dirty="0">
                <a:solidFill>
                  <a:schemeClr val="bg1"/>
                </a:solidFill>
                <a:latin typeface="+mn-lt"/>
                <a:cs typeface="Calibri"/>
              </a:rPr>
              <a:t>extensions</a:t>
            </a:r>
            <a:endParaRPr lang="en-US" sz="1700" dirty="0">
              <a:solidFill>
                <a:schemeClr val="bg1"/>
              </a:solidFill>
              <a:latin typeface="+mn-lt"/>
              <a:cs typeface="Calibri"/>
            </a:endParaRPr>
          </a:p>
          <a:p>
            <a:pPr marL="241300" indent="-228600">
              <a:lnSpc>
                <a:spcPts val="2014"/>
              </a:lnSpc>
              <a:buFont typeface="Arial"/>
              <a:buChar char="•"/>
              <a:tabLst>
                <a:tab pos="697865" algn="l"/>
                <a:tab pos="698500" algn="l"/>
              </a:tabLst>
            </a:pPr>
            <a:r>
              <a:rPr lang="en-US" sz="1700" spc="-20" dirty="0">
                <a:solidFill>
                  <a:schemeClr val="bg1"/>
                </a:solidFill>
                <a:latin typeface="+mn-lt"/>
                <a:cs typeface="Calibri"/>
              </a:rPr>
              <a:t>Pratt </a:t>
            </a:r>
            <a:r>
              <a:rPr lang="en-US" sz="1700" spc="-5" dirty="0">
                <a:solidFill>
                  <a:schemeClr val="bg1"/>
                </a:solidFill>
                <a:latin typeface="+mn-lt"/>
                <a:cs typeface="Calibri"/>
              </a:rPr>
              <a:t>Lane improvements near</a:t>
            </a:r>
            <a:r>
              <a:rPr lang="en-US" sz="1700" spc="20" dirty="0">
                <a:solidFill>
                  <a:schemeClr val="bg1"/>
                </a:solidFill>
                <a:latin typeface="+mn-lt"/>
                <a:cs typeface="Calibri"/>
              </a:rPr>
              <a:t> </a:t>
            </a:r>
            <a:r>
              <a:rPr lang="en-US" sz="1700" spc="-10" dirty="0">
                <a:solidFill>
                  <a:schemeClr val="bg1"/>
                </a:solidFill>
                <a:latin typeface="+mn-lt"/>
                <a:cs typeface="Calibri"/>
              </a:rPr>
              <a:t>term</a:t>
            </a:r>
            <a:endParaRPr lang="en-US" sz="1700" dirty="0">
              <a:solidFill>
                <a:schemeClr val="bg1"/>
              </a:solidFill>
              <a:latin typeface="+mn-lt"/>
              <a:cs typeface="Calibri"/>
            </a:endParaRPr>
          </a:p>
          <a:p>
            <a:pPr marL="241300" indent="-228600">
              <a:lnSpc>
                <a:spcPts val="2010"/>
              </a:lnSpc>
              <a:buFont typeface="Arial"/>
              <a:buChar char="•"/>
              <a:tabLst>
                <a:tab pos="697865" algn="l"/>
                <a:tab pos="698500" algn="l"/>
              </a:tabLst>
            </a:pPr>
            <a:r>
              <a:rPr lang="en-US" sz="1700" spc="-15" dirty="0">
                <a:solidFill>
                  <a:schemeClr val="bg1"/>
                </a:solidFill>
                <a:latin typeface="+mn-lt"/>
                <a:cs typeface="Calibri"/>
              </a:rPr>
              <a:t>Carothers </a:t>
            </a:r>
            <a:r>
              <a:rPr lang="en-US" sz="1700" spc="-10" dirty="0">
                <a:solidFill>
                  <a:schemeClr val="bg1"/>
                </a:solidFill>
                <a:latin typeface="+mn-lt"/>
                <a:cs typeface="Calibri"/>
              </a:rPr>
              <a:t>extension </a:t>
            </a:r>
            <a:r>
              <a:rPr lang="en-US" sz="1700" spc="-5" dirty="0">
                <a:solidFill>
                  <a:schemeClr val="bg1"/>
                </a:solidFill>
                <a:latin typeface="+mn-lt"/>
                <a:cs typeface="Calibri"/>
              </a:rPr>
              <a:t>near</a:t>
            </a:r>
            <a:r>
              <a:rPr lang="en-US" sz="1700" spc="35" dirty="0">
                <a:solidFill>
                  <a:schemeClr val="bg1"/>
                </a:solidFill>
                <a:latin typeface="+mn-lt"/>
                <a:cs typeface="Calibri"/>
              </a:rPr>
              <a:t> </a:t>
            </a:r>
            <a:r>
              <a:rPr lang="en-US" sz="1700" spc="-10" dirty="0">
                <a:solidFill>
                  <a:schemeClr val="bg1"/>
                </a:solidFill>
                <a:latin typeface="+mn-lt"/>
                <a:cs typeface="Calibri"/>
              </a:rPr>
              <a:t>term</a:t>
            </a:r>
            <a:endParaRPr lang="en-US" sz="1700" dirty="0">
              <a:solidFill>
                <a:schemeClr val="bg1"/>
              </a:solidFill>
              <a:latin typeface="+mn-lt"/>
              <a:cs typeface="Calibri"/>
            </a:endParaRPr>
          </a:p>
          <a:p>
            <a:pPr marL="241300" indent="-228600">
              <a:lnSpc>
                <a:spcPts val="2010"/>
              </a:lnSpc>
              <a:buFont typeface="Arial"/>
              <a:buChar char="•"/>
              <a:tabLst>
                <a:tab pos="697865" algn="l"/>
                <a:tab pos="698500" algn="l"/>
              </a:tabLst>
            </a:pPr>
            <a:r>
              <a:rPr lang="en-US" sz="1700" spc="-5" dirty="0">
                <a:solidFill>
                  <a:schemeClr val="bg1"/>
                </a:solidFill>
                <a:latin typeface="+mn-lt"/>
                <a:cs typeface="Calibri"/>
              </a:rPr>
              <a:t>Long Lane overpass near</a:t>
            </a:r>
            <a:r>
              <a:rPr lang="en-US" sz="1700" spc="25" dirty="0">
                <a:solidFill>
                  <a:schemeClr val="bg1"/>
                </a:solidFill>
                <a:latin typeface="+mn-lt"/>
                <a:cs typeface="Calibri"/>
              </a:rPr>
              <a:t> </a:t>
            </a:r>
            <a:r>
              <a:rPr lang="en-US" sz="1700" spc="-10" dirty="0">
                <a:solidFill>
                  <a:schemeClr val="bg1"/>
                </a:solidFill>
                <a:latin typeface="+mn-lt"/>
                <a:cs typeface="Calibri"/>
              </a:rPr>
              <a:t>term</a:t>
            </a:r>
            <a:endParaRPr lang="en-US" sz="1700" dirty="0">
              <a:solidFill>
                <a:schemeClr val="bg1"/>
              </a:solidFill>
              <a:latin typeface="+mn-lt"/>
              <a:cs typeface="Calibri"/>
            </a:endParaRPr>
          </a:p>
          <a:p>
            <a:pPr marL="241300" indent="-228600">
              <a:lnSpc>
                <a:spcPts val="2014"/>
              </a:lnSpc>
              <a:buFont typeface="Arial"/>
              <a:buChar char="•"/>
              <a:tabLst>
                <a:tab pos="697865" algn="l"/>
                <a:tab pos="698500" algn="l"/>
              </a:tabLst>
            </a:pPr>
            <a:r>
              <a:rPr lang="en-US" sz="1700" spc="-10" dirty="0" err="1">
                <a:solidFill>
                  <a:schemeClr val="bg1"/>
                </a:solidFill>
                <a:latin typeface="+mn-lt"/>
                <a:cs typeface="Calibri"/>
              </a:rPr>
              <a:t>Peytonsville</a:t>
            </a:r>
            <a:r>
              <a:rPr lang="en-US" sz="1700" spc="-10" dirty="0">
                <a:solidFill>
                  <a:schemeClr val="bg1"/>
                </a:solidFill>
                <a:latin typeface="+mn-lt"/>
                <a:cs typeface="Calibri"/>
              </a:rPr>
              <a:t> extension </a:t>
            </a:r>
            <a:r>
              <a:rPr lang="en-US" sz="1700" spc="-5" dirty="0">
                <a:solidFill>
                  <a:schemeClr val="bg1"/>
                </a:solidFill>
                <a:latin typeface="+mn-lt"/>
                <a:cs typeface="Calibri"/>
              </a:rPr>
              <a:t>near </a:t>
            </a:r>
            <a:r>
              <a:rPr lang="en-US" sz="1700" dirty="0">
                <a:solidFill>
                  <a:schemeClr val="bg1"/>
                </a:solidFill>
                <a:latin typeface="+mn-lt"/>
                <a:cs typeface="Calibri"/>
              </a:rPr>
              <a:t>and mid </a:t>
            </a:r>
            <a:r>
              <a:rPr lang="en-US" sz="1700" spc="-10" dirty="0">
                <a:solidFill>
                  <a:schemeClr val="bg1"/>
                </a:solidFill>
                <a:latin typeface="+mn-lt"/>
                <a:cs typeface="Calibri"/>
              </a:rPr>
              <a:t>term</a:t>
            </a:r>
            <a:r>
              <a:rPr lang="en-US" sz="1700" spc="55" dirty="0">
                <a:solidFill>
                  <a:schemeClr val="bg1"/>
                </a:solidFill>
                <a:latin typeface="+mn-lt"/>
                <a:cs typeface="Calibri"/>
              </a:rPr>
              <a:t> </a:t>
            </a:r>
            <a:r>
              <a:rPr lang="en-US" sz="1700" spc="-5" dirty="0">
                <a:solidFill>
                  <a:schemeClr val="bg1"/>
                </a:solidFill>
                <a:latin typeface="+mn-lt"/>
                <a:cs typeface="Calibri"/>
              </a:rPr>
              <a:t>sections</a:t>
            </a:r>
            <a:endParaRPr lang="en-US" sz="1700" dirty="0">
              <a:solidFill>
                <a:schemeClr val="bg1"/>
              </a:solidFill>
              <a:latin typeface="+mn-lt"/>
              <a:cs typeface="Calibri"/>
            </a:endParaRPr>
          </a:p>
          <a:p>
            <a:pPr marL="241300" indent="-228600">
              <a:lnSpc>
                <a:spcPts val="2090"/>
              </a:lnSpc>
              <a:buFont typeface="Arial"/>
              <a:buChar char="•"/>
              <a:tabLst>
                <a:tab pos="697865" algn="l"/>
                <a:tab pos="698500" algn="l"/>
              </a:tabLst>
            </a:pPr>
            <a:r>
              <a:rPr lang="en-US" sz="1700" spc="-10" dirty="0">
                <a:solidFill>
                  <a:schemeClr val="bg1"/>
                </a:solidFill>
                <a:latin typeface="+mn-lt"/>
                <a:cs typeface="Calibri"/>
              </a:rPr>
              <a:t>Lewisburg </a:t>
            </a:r>
            <a:r>
              <a:rPr lang="en-US" sz="1700" spc="-20" dirty="0">
                <a:solidFill>
                  <a:schemeClr val="bg1"/>
                </a:solidFill>
                <a:latin typeface="+mn-lt"/>
                <a:cs typeface="Calibri"/>
              </a:rPr>
              <a:t>Pike </a:t>
            </a:r>
            <a:r>
              <a:rPr lang="en-US" sz="1700" spc="-5" dirty="0">
                <a:solidFill>
                  <a:schemeClr val="bg1"/>
                </a:solidFill>
                <a:latin typeface="+mn-lt"/>
                <a:cs typeface="Calibri"/>
              </a:rPr>
              <a:t>improvements long </a:t>
            </a:r>
            <a:r>
              <a:rPr lang="en-US" sz="1700" spc="-10" dirty="0">
                <a:solidFill>
                  <a:schemeClr val="bg1"/>
                </a:solidFill>
                <a:latin typeface="+mn-lt"/>
                <a:cs typeface="Calibri"/>
              </a:rPr>
              <a:t>term </a:t>
            </a:r>
            <a:r>
              <a:rPr lang="en-US" sz="1700" spc="-5" dirty="0">
                <a:solidFill>
                  <a:schemeClr val="bg1"/>
                </a:solidFill>
                <a:latin typeface="+mn-lt"/>
                <a:cs typeface="Calibri"/>
              </a:rPr>
              <a:t>(up </a:t>
            </a:r>
            <a:r>
              <a:rPr lang="en-US" sz="1700" spc="-10" dirty="0">
                <a:solidFill>
                  <a:schemeClr val="bg1"/>
                </a:solidFill>
                <a:latin typeface="+mn-lt"/>
                <a:cs typeface="Calibri"/>
              </a:rPr>
              <a:t>to</a:t>
            </a:r>
            <a:r>
              <a:rPr lang="en-US" sz="1700" spc="85" dirty="0">
                <a:solidFill>
                  <a:schemeClr val="bg1"/>
                </a:solidFill>
                <a:latin typeface="+mn-lt"/>
                <a:cs typeface="Calibri"/>
              </a:rPr>
              <a:t> </a:t>
            </a:r>
            <a:r>
              <a:rPr lang="en-US" sz="1700" spc="-15" dirty="0">
                <a:solidFill>
                  <a:schemeClr val="bg1"/>
                </a:solidFill>
                <a:latin typeface="+mn-lt"/>
                <a:cs typeface="Calibri"/>
              </a:rPr>
              <a:t>State)</a:t>
            </a:r>
          </a:p>
          <a:p>
            <a:pPr marL="241300" indent="-228600">
              <a:lnSpc>
                <a:spcPts val="2090"/>
              </a:lnSpc>
              <a:buFont typeface="Arial"/>
              <a:buChar char="•"/>
              <a:tabLst>
                <a:tab pos="697865" algn="l"/>
                <a:tab pos="698500" algn="l"/>
              </a:tabLst>
            </a:pPr>
            <a:endParaRPr lang="en-US" sz="1700" dirty="0">
              <a:solidFill>
                <a:schemeClr val="bg1"/>
              </a:solidFill>
              <a:latin typeface="+mn-lt"/>
              <a:cs typeface="Calibri"/>
            </a:endParaRPr>
          </a:p>
          <a:p>
            <a:pPr marL="12700">
              <a:lnSpc>
                <a:spcPts val="2090"/>
              </a:lnSpc>
              <a:spcBef>
                <a:spcPts val="345"/>
              </a:spcBef>
              <a:tabLst>
                <a:tab pos="240665" algn="l"/>
                <a:tab pos="241300" algn="l"/>
              </a:tabLst>
            </a:pPr>
            <a:r>
              <a:rPr lang="en-US" sz="2000" b="1" spc="-10" dirty="0">
                <a:solidFill>
                  <a:schemeClr val="bg1"/>
                </a:solidFill>
                <a:latin typeface="+mn-lt"/>
                <a:cs typeface="Calibri"/>
              </a:rPr>
              <a:t>Emergency</a:t>
            </a:r>
            <a:r>
              <a:rPr lang="en-US" sz="2000" b="1" spc="-5" dirty="0">
                <a:solidFill>
                  <a:schemeClr val="bg1"/>
                </a:solidFill>
                <a:latin typeface="+mn-lt"/>
                <a:cs typeface="Calibri"/>
              </a:rPr>
              <a:t> Response</a:t>
            </a:r>
            <a:endParaRPr lang="en-US" sz="2000" b="1" dirty="0">
              <a:solidFill>
                <a:schemeClr val="bg1"/>
              </a:solidFill>
              <a:latin typeface="+mn-lt"/>
              <a:cs typeface="Calibri"/>
            </a:endParaRPr>
          </a:p>
          <a:p>
            <a:pPr marL="241300" marR="5080" indent="-228600">
              <a:lnSpc>
                <a:spcPct val="70100"/>
              </a:lnSpc>
              <a:spcBef>
                <a:spcPts val="575"/>
              </a:spcBef>
              <a:buFont typeface="Arial"/>
              <a:buChar char="•"/>
              <a:tabLst>
                <a:tab pos="697865" algn="l"/>
                <a:tab pos="698500" algn="l"/>
              </a:tabLst>
            </a:pPr>
            <a:r>
              <a:rPr lang="en-US" sz="1700" spc="-10" dirty="0">
                <a:solidFill>
                  <a:schemeClr val="bg1"/>
                </a:solidFill>
                <a:latin typeface="+mn-lt"/>
                <a:cs typeface="Calibri"/>
              </a:rPr>
              <a:t>Existing </a:t>
            </a:r>
            <a:r>
              <a:rPr lang="en-US" sz="1700" spc="-15" dirty="0">
                <a:solidFill>
                  <a:schemeClr val="bg1"/>
                </a:solidFill>
                <a:latin typeface="+mn-lt"/>
                <a:cs typeface="Calibri"/>
              </a:rPr>
              <a:t>fire stations </a:t>
            </a:r>
            <a:r>
              <a:rPr lang="en-US" sz="1700" dirty="0">
                <a:solidFill>
                  <a:schemeClr val="bg1"/>
                </a:solidFill>
                <a:latin typeface="+mn-lt"/>
                <a:cs typeface="Calibri"/>
              </a:rPr>
              <a:t>7 </a:t>
            </a:r>
            <a:r>
              <a:rPr lang="en-US" sz="1700" spc="-5" dirty="0">
                <a:solidFill>
                  <a:schemeClr val="bg1"/>
                </a:solidFill>
                <a:latin typeface="+mn-lt"/>
                <a:cs typeface="Calibri"/>
              </a:rPr>
              <a:t>(Goose Creek) </a:t>
            </a:r>
            <a:r>
              <a:rPr lang="en-US" sz="1700" dirty="0">
                <a:solidFill>
                  <a:schemeClr val="bg1"/>
                </a:solidFill>
                <a:latin typeface="+mn-lt"/>
                <a:cs typeface="Calibri"/>
              </a:rPr>
              <a:t>and 2 </a:t>
            </a:r>
            <a:r>
              <a:rPr lang="en-US" sz="1700" spc="-10" dirty="0">
                <a:solidFill>
                  <a:schemeClr val="bg1"/>
                </a:solidFill>
                <a:latin typeface="+mn-lt"/>
                <a:cs typeface="Calibri"/>
              </a:rPr>
              <a:t>would </a:t>
            </a:r>
            <a:r>
              <a:rPr lang="en-US" sz="1700" dirty="0">
                <a:solidFill>
                  <a:schemeClr val="bg1"/>
                </a:solidFill>
                <a:latin typeface="+mn-lt"/>
                <a:cs typeface="Calibri"/>
              </a:rPr>
              <a:t>able </a:t>
            </a:r>
            <a:r>
              <a:rPr lang="en-US" sz="1700" spc="-10" dirty="0">
                <a:solidFill>
                  <a:schemeClr val="bg1"/>
                </a:solidFill>
                <a:latin typeface="+mn-lt"/>
                <a:cs typeface="Calibri"/>
              </a:rPr>
              <a:t>to  </a:t>
            </a:r>
            <a:r>
              <a:rPr lang="en-US" sz="1700" spc="-5" dirty="0">
                <a:solidFill>
                  <a:schemeClr val="bg1"/>
                </a:solidFill>
                <a:latin typeface="+mn-lt"/>
                <a:cs typeface="Calibri"/>
              </a:rPr>
              <a:t>serve</a:t>
            </a:r>
            <a:r>
              <a:rPr lang="en-US" sz="1700" spc="-15" dirty="0">
                <a:solidFill>
                  <a:schemeClr val="bg1"/>
                </a:solidFill>
                <a:latin typeface="+mn-lt"/>
                <a:cs typeface="Calibri"/>
              </a:rPr>
              <a:t> </a:t>
            </a:r>
            <a:r>
              <a:rPr lang="en-US" sz="1700" spc="-5" dirty="0">
                <a:solidFill>
                  <a:schemeClr val="bg1"/>
                </a:solidFill>
                <a:latin typeface="+mn-lt"/>
                <a:cs typeface="Calibri"/>
              </a:rPr>
              <a:t>adequately</a:t>
            </a:r>
            <a:endParaRPr lang="en-US" sz="1700" dirty="0">
              <a:solidFill>
                <a:schemeClr val="bg1"/>
              </a:solidFill>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B546FA10-A1D7-40DC-9152-9002E41050F5}" type="slidenum">
              <a:rPr lang="en-US" smtClean="0"/>
              <a:t>5</a:t>
            </a:fld>
            <a:endParaRPr lang="en-US"/>
          </a:p>
        </p:txBody>
      </p:sp>
    </p:spTree>
    <p:extLst>
      <p:ext uri="{BB962C8B-B14F-4D97-AF65-F5344CB8AC3E}">
        <p14:creationId xmlns:p14="http://schemas.microsoft.com/office/powerpoint/2010/main" val="41490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suggest maybe a map of current city limits and limits of GC basin outside the UGB  </a:t>
            </a:r>
          </a:p>
          <a:p>
            <a:r>
              <a:rPr lang="en-US" dirty="0"/>
              <a:t> I know this is a skeleton, so let’s think about adding more background somewhere around here about needing a coordinated study as these areas are outside our UGB…  Then show what has been done already (with those next slides you have), then back to needing a coordinated study.</a:t>
            </a:r>
          </a:p>
          <a:p>
            <a:r>
              <a:rPr lang="en-US" dirty="0"/>
              <a:t>Direction of all of this great.</a:t>
            </a:r>
          </a:p>
        </p:txBody>
      </p:sp>
      <p:sp>
        <p:nvSpPr>
          <p:cNvPr id="4" name="Slide Number Placeholder 3"/>
          <p:cNvSpPr>
            <a:spLocks noGrp="1"/>
          </p:cNvSpPr>
          <p:nvPr>
            <p:ph type="sldNum" sz="quarter" idx="5"/>
          </p:nvPr>
        </p:nvSpPr>
        <p:spPr/>
        <p:txBody>
          <a:bodyPr/>
          <a:lstStyle/>
          <a:p>
            <a:fld id="{B546FA10-A1D7-40DC-9152-9002E41050F5}" type="slidenum">
              <a:rPr lang="en-US" smtClean="0"/>
              <a:t>6</a:t>
            </a:fld>
            <a:endParaRPr lang="en-US"/>
          </a:p>
        </p:txBody>
      </p:sp>
    </p:spTree>
    <p:extLst>
      <p:ext uri="{BB962C8B-B14F-4D97-AF65-F5344CB8AC3E}">
        <p14:creationId xmlns:p14="http://schemas.microsoft.com/office/powerpoint/2010/main" val="335201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6FA10-A1D7-40DC-9152-9002E41050F5}" type="slidenum">
              <a:rPr lang="en-US" smtClean="0"/>
              <a:t>8</a:t>
            </a:fld>
            <a:endParaRPr lang="en-US"/>
          </a:p>
        </p:txBody>
      </p:sp>
    </p:spTree>
    <p:extLst>
      <p:ext uri="{BB962C8B-B14F-4D97-AF65-F5344CB8AC3E}">
        <p14:creationId xmlns:p14="http://schemas.microsoft.com/office/powerpoint/2010/main" val="172089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Coordinating a study for the larger area means including utilities districts other than the City of Franklin.</a:t>
            </a:r>
          </a:p>
        </p:txBody>
      </p:sp>
      <p:sp>
        <p:nvSpPr>
          <p:cNvPr id="4" name="Slide Number Placeholder 3"/>
          <p:cNvSpPr>
            <a:spLocks noGrp="1"/>
          </p:cNvSpPr>
          <p:nvPr>
            <p:ph type="sldNum" sz="quarter" idx="5"/>
          </p:nvPr>
        </p:nvSpPr>
        <p:spPr/>
        <p:txBody>
          <a:bodyPr/>
          <a:lstStyle/>
          <a:p>
            <a:fld id="{B546FA10-A1D7-40DC-9152-9002E41050F5}" type="slidenum">
              <a:rPr lang="en-US" smtClean="0"/>
              <a:t>10</a:t>
            </a:fld>
            <a:endParaRPr lang="en-US"/>
          </a:p>
        </p:txBody>
      </p:sp>
    </p:spTree>
    <p:extLst>
      <p:ext uri="{BB962C8B-B14F-4D97-AF65-F5344CB8AC3E}">
        <p14:creationId xmlns:p14="http://schemas.microsoft.com/office/powerpoint/2010/main" val="169692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DC9-0A50-4315-990B-D7E58502B88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13D1C9F-63F1-43EB-B56E-D5B19800D75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8A0D55-1848-47D1-B562-DD06CD8E9E86}"/>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205FE564-0D6B-44B5-9A78-4445CC0E7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E177E-67AC-4803-A535-7C5E386C9733}"/>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289059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CB1E-FC4D-4837-937C-EC48F9471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F80D21-2436-4C4B-A9EA-FB3F3C620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9ADBC-E393-4552-9ABF-B64B3F2BC81A}"/>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023FBE89-36CC-4B61-88DC-A3B148718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7BF8B-D2D6-4878-9950-4F1446462D7C}"/>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93462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CE5CF-5730-4980-9DB6-4AB729E9C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60F5E3-FF9C-4568-AAC2-60791F3008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7A7DA-DA4C-4103-8977-D118609CD83D}"/>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966A4FE8-67DE-4A55-A0E8-DC64C7EE2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675FA-BC2A-412E-983A-2ABE4E40A01C}"/>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31915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5552-138B-49FC-AACD-C005C8FE096C}"/>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7E37AB-C4A2-4A3E-9CE2-9DDEEC2C219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3E1A68-6E66-4C1E-ABE3-3090AFA37245}"/>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8CD895B8-1F58-4B0E-A58C-8E3A16D71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1598D-6538-40FC-9DFD-A50C54F85755}"/>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25287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663D-ADE6-4A39-A134-369A5E51A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823B1A-8E1A-416B-8C00-C1AA7C666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5319D-B7C2-4A9E-93C2-2B1B5B890018}"/>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8EE3BD64-B58F-45AF-8553-EEB1CFF22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0161D-A91D-4B55-B347-0EE8BFBABDBB}"/>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174467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CF7E-93BB-4A99-B328-F10DA0A43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47615-050C-4D12-9DD2-1DC16A49A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D53F4-C6A7-4112-A568-5410CC5D61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1C73A-9976-41AA-A2D7-AB24E4C3D348}"/>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6" name="Footer Placeholder 5">
            <a:extLst>
              <a:ext uri="{FF2B5EF4-FFF2-40B4-BE49-F238E27FC236}">
                <a16:creationId xmlns:a16="http://schemas.microsoft.com/office/drawing/2014/main" id="{CAB83985-DCB1-4B91-8424-076A77C75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5709-E3FC-4501-823D-33EDEC209427}"/>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21663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F454-FFA0-47A8-B321-52943AA2E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BE405-D3FC-4CB3-ABFC-71E5C63D7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C5666-7ADE-407F-80D1-E5F361BC2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711E75-9347-4E76-8CCC-BF5B47456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EE098-325A-440E-9A3C-7D150EE5C0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2A2217-0D3E-4694-8831-F0BB2FF0A925}"/>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8" name="Footer Placeholder 7">
            <a:extLst>
              <a:ext uri="{FF2B5EF4-FFF2-40B4-BE49-F238E27FC236}">
                <a16:creationId xmlns:a16="http://schemas.microsoft.com/office/drawing/2014/main" id="{449F0005-E283-45D1-B646-88DE62296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E9F926-1598-41D6-9D46-F2FBED74DB02}"/>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331485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7FE1-CB55-4894-B291-296B0F6F5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E81DB3-1E3A-4179-B3BA-5576473B1109}"/>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4" name="Footer Placeholder 3">
            <a:extLst>
              <a:ext uri="{FF2B5EF4-FFF2-40B4-BE49-F238E27FC236}">
                <a16:creationId xmlns:a16="http://schemas.microsoft.com/office/drawing/2014/main" id="{CC5B7602-778D-46E0-9A45-99A2F1CF1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5D481-4263-41E5-82F2-2A428230EF77}"/>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7155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87607-CD43-45AD-990F-C7E3FBB77E86}"/>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3" name="Footer Placeholder 2">
            <a:extLst>
              <a:ext uri="{FF2B5EF4-FFF2-40B4-BE49-F238E27FC236}">
                <a16:creationId xmlns:a16="http://schemas.microsoft.com/office/drawing/2014/main" id="{16829551-D416-4659-97BF-D3B14E4270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AC0A6A-EA8C-4F73-A94A-B643287185A2}"/>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51005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AFAD-3A57-4AB2-BA56-4A6D722B1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F8ACF8-B426-44E5-B200-AD6648762D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1361D-0DD5-4411-AC26-97D4CAEB2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84B60-5C62-454C-BDAA-C3A0269FF352}"/>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6" name="Footer Placeholder 5">
            <a:extLst>
              <a:ext uri="{FF2B5EF4-FFF2-40B4-BE49-F238E27FC236}">
                <a16:creationId xmlns:a16="http://schemas.microsoft.com/office/drawing/2014/main" id="{18D92A7C-80C7-47C4-9A76-5439855D9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B556E-CF96-41B7-AD38-5BB32636E6FC}"/>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98276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7D1A-BB19-4882-8553-84BB9199C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623D4-28FA-4C90-8186-85082C2F1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2F7F2-587D-4B50-BDB6-8E7CD2EA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969E1-CB14-41B1-88CE-C9DFC318DC80}"/>
              </a:ext>
            </a:extLst>
          </p:cNvPr>
          <p:cNvSpPr>
            <a:spLocks noGrp="1"/>
          </p:cNvSpPr>
          <p:nvPr>
            <p:ph type="dt" sz="half" idx="10"/>
          </p:nvPr>
        </p:nvSpPr>
        <p:spPr/>
        <p:txBody>
          <a:bodyPr/>
          <a:lstStyle/>
          <a:p>
            <a:fld id="{622DAE82-3DDE-4192-BCCB-1BB8DD617533}" type="datetimeFigureOut">
              <a:rPr lang="en-US" smtClean="0"/>
              <a:t>2/8/2021</a:t>
            </a:fld>
            <a:endParaRPr lang="en-US"/>
          </a:p>
        </p:txBody>
      </p:sp>
      <p:sp>
        <p:nvSpPr>
          <p:cNvPr id="6" name="Footer Placeholder 5">
            <a:extLst>
              <a:ext uri="{FF2B5EF4-FFF2-40B4-BE49-F238E27FC236}">
                <a16:creationId xmlns:a16="http://schemas.microsoft.com/office/drawing/2014/main" id="{A377F2DA-4EEB-44A9-81DD-FF3A0BC1F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4FE07-8AD1-44B7-A6DA-7363C8CD4808}"/>
              </a:ext>
            </a:extLst>
          </p:cNvPr>
          <p:cNvSpPr>
            <a:spLocks noGrp="1"/>
          </p:cNvSpPr>
          <p:nvPr>
            <p:ph type="sldNum" sz="quarter" idx="12"/>
          </p:nvPr>
        </p:nvSpPr>
        <p:spPr/>
        <p:txBody>
          <a:bodyPr/>
          <a:lstStyle/>
          <a:p>
            <a:fld id="{025F2EAC-C68B-4B39-A1F0-385B79C8F6DA}" type="slidenum">
              <a:rPr lang="en-US" smtClean="0"/>
              <a:t>‹#›</a:t>
            </a:fld>
            <a:endParaRPr lang="en-US"/>
          </a:p>
        </p:txBody>
      </p:sp>
    </p:spTree>
    <p:extLst>
      <p:ext uri="{BB962C8B-B14F-4D97-AF65-F5344CB8AC3E}">
        <p14:creationId xmlns:p14="http://schemas.microsoft.com/office/powerpoint/2010/main" val="42189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0A550-6251-4FD1-8646-09E55D9CE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EF0508-B586-4710-A060-7362F52F1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DED704-91B8-4002-A340-945698F03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DAE82-3DDE-4192-BCCB-1BB8DD617533}" type="datetimeFigureOut">
              <a:rPr lang="en-US" smtClean="0"/>
              <a:t>2/8/2021</a:t>
            </a:fld>
            <a:endParaRPr lang="en-US"/>
          </a:p>
        </p:txBody>
      </p:sp>
      <p:sp>
        <p:nvSpPr>
          <p:cNvPr id="5" name="Footer Placeholder 4">
            <a:extLst>
              <a:ext uri="{FF2B5EF4-FFF2-40B4-BE49-F238E27FC236}">
                <a16:creationId xmlns:a16="http://schemas.microsoft.com/office/drawing/2014/main" id="{582D7A34-40DE-4A37-AE05-C104FF880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350B1B-F28C-4A44-9E24-64C359835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F2EAC-C68B-4B39-A1F0-385B79C8F6DA}" type="slidenum">
              <a:rPr lang="en-US" smtClean="0"/>
              <a:t>‹#›</a:t>
            </a:fld>
            <a:endParaRPr lang="en-US"/>
          </a:p>
        </p:txBody>
      </p:sp>
    </p:spTree>
    <p:extLst>
      <p:ext uri="{BB962C8B-B14F-4D97-AF65-F5344CB8AC3E}">
        <p14:creationId xmlns:p14="http://schemas.microsoft.com/office/powerpoint/2010/main" val="189654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928B-2647-46F8-A4AF-CA9C8FBB5298}"/>
              </a:ext>
            </a:extLst>
          </p:cNvPr>
          <p:cNvSpPr>
            <a:spLocks noGrp="1"/>
          </p:cNvSpPr>
          <p:nvPr>
            <p:ph type="ctrTitle"/>
          </p:nvPr>
        </p:nvSpPr>
        <p:spPr>
          <a:xfrm>
            <a:off x="446314" y="1122363"/>
            <a:ext cx="10972800" cy="2856784"/>
          </a:xfrm>
        </p:spPr>
        <p:txBody>
          <a:bodyPr>
            <a:normAutofit fontScale="90000"/>
          </a:bodyPr>
          <a:lstStyle/>
          <a:p>
            <a:r>
              <a:rPr lang="en-US" b="1" dirty="0"/>
              <a:t>Coordinated Study of Land Use, Infrastructure, and Roadway Network for the Goose Creek Drainage Basin</a:t>
            </a:r>
          </a:p>
        </p:txBody>
      </p:sp>
      <p:sp>
        <p:nvSpPr>
          <p:cNvPr id="3" name="Subtitle 2">
            <a:extLst>
              <a:ext uri="{FF2B5EF4-FFF2-40B4-BE49-F238E27FC236}">
                <a16:creationId xmlns:a16="http://schemas.microsoft.com/office/drawing/2014/main" id="{4C544611-C23F-45F7-AA2F-C735575E90D8}"/>
              </a:ext>
            </a:extLst>
          </p:cNvPr>
          <p:cNvSpPr>
            <a:spLocks noGrp="1"/>
          </p:cNvSpPr>
          <p:nvPr>
            <p:ph type="subTitle" idx="1"/>
          </p:nvPr>
        </p:nvSpPr>
        <p:spPr>
          <a:xfrm>
            <a:off x="1524000" y="4441371"/>
            <a:ext cx="9144000" cy="1117880"/>
          </a:xfrm>
        </p:spPr>
        <p:txBody>
          <a:bodyPr/>
          <a:lstStyle/>
          <a:p>
            <a:r>
              <a:rPr lang="en-US" b="1" dirty="0"/>
              <a:t>January 28, 2021 Joint Conceptual Workshop Discussion</a:t>
            </a:r>
          </a:p>
          <a:p>
            <a:endParaRPr lang="en-US" dirty="0"/>
          </a:p>
        </p:txBody>
      </p:sp>
    </p:spTree>
    <p:extLst>
      <p:ext uri="{BB962C8B-B14F-4D97-AF65-F5344CB8AC3E}">
        <p14:creationId xmlns:p14="http://schemas.microsoft.com/office/powerpoint/2010/main" val="38802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977B5-023B-41B5-9B5A-8D7B419BEDB1}"/>
              </a:ext>
            </a:extLst>
          </p:cNvPr>
          <p:cNvPicPr>
            <a:picLocks noChangeAspect="1"/>
          </p:cNvPicPr>
          <p:nvPr/>
        </p:nvPicPr>
        <p:blipFill>
          <a:blip r:embed="rId3"/>
          <a:stretch>
            <a:fillRect/>
          </a:stretch>
        </p:blipFill>
        <p:spPr>
          <a:xfrm>
            <a:off x="7280031" y="87923"/>
            <a:ext cx="4848150" cy="6679180"/>
          </a:xfrm>
          <a:prstGeom prst="rect">
            <a:avLst/>
          </a:prstGeom>
        </p:spPr>
      </p:pic>
      <p:sp>
        <p:nvSpPr>
          <p:cNvPr id="6" name="TextBox 5">
            <a:extLst>
              <a:ext uri="{FF2B5EF4-FFF2-40B4-BE49-F238E27FC236}">
                <a16:creationId xmlns:a16="http://schemas.microsoft.com/office/drawing/2014/main" id="{74FBE6B2-88DD-4E84-B48B-565CB3A5B78B}"/>
              </a:ext>
            </a:extLst>
          </p:cNvPr>
          <p:cNvSpPr txBox="1"/>
          <p:nvPr/>
        </p:nvSpPr>
        <p:spPr>
          <a:xfrm>
            <a:off x="9671539" y="5319505"/>
            <a:ext cx="1764323" cy="307777"/>
          </a:xfrm>
          <a:prstGeom prst="rect">
            <a:avLst/>
          </a:prstGeom>
          <a:noFill/>
        </p:spPr>
        <p:txBody>
          <a:bodyPr wrap="square" rtlCol="0">
            <a:spAutoFit/>
          </a:bodyPr>
          <a:lstStyle/>
          <a:p>
            <a:r>
              <a:rPr lang="en-US" sz="1400" b="1" dirty="0">
                <a:solidFill>
                  <a:srgbClr val="49ABC6"/>
                </a:solidFill>
              </a:rPr>
              <a:t>Limits of sewer basin</a:t>
            </a:r>
          </a:p>
        </p:txBody>
      </p:sp>
      <p:cxnSp>
        <p:nvCxnSpPr>
          <p:cNvPr id="7" name="Straight Arrow Connector 6">
            <a:extLst>
              <a:ext uri="{FF2B5EF4-FFF2-40B4-BE49-F238E27FC236}">
                <a16:creationId xmlns:a16="http://schemas.microsoft.com/office/drawing/2014/main" id="{B9A30432-C7C3-4435-BDF4-97864757FFC2}"/>
              </a:ext>
            </a:extLst>
          </p:cNvPr>
          <p:cNvCxnSpPr>
            <a:cxnSpLocks/>
            <a:stCxn id="6" idx="0"/>
          </p:cNvCxnSpPr>
          <p:nvPr/>
        </p:nvCxnSpPr>
        <p:spPr>
          <a:xfrm flipV="1">
            <a:off x="10553701" y="4914900"/>
            <a:ext cx="919478" cy="40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2BCC4C-3FDF-4F38-A4C4-4DCF2FB0B980}"/>
              </a:ext>
            </a:extLst>
          </p:cNvPr>
          <p:cNvCxnSpPr>
            <a:cxnSpLocks/>
            <a:stCxn id="6" idx="2"/>
          </p:cNvCxnSpPr>
          <p:nvPr/>
        </p:nvCxnSpPr>
        <p:spPr>
          <a:xfrm>
            <a:off x="10553701" y="5627282"/>
            <a:ext cx="479180" cy="78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83F290-5D05-4A49-A641-950A9F3366A7}"/>
              </a:ext>
            </a:extLst>
          </p:cNvPr>
          <p:cNvSpPr txBox="1"/>
          <p:nvPr/>
        </p:nvSpPr>
        <p:spPr>
          <a:xfrm>
            <a:off x="409280" y="513345"/>
            <a:ext cx="5530362" cy="584775"/>
          </a:xfrm>
          <a:prstGeom prst="rect">
            <a:avLst/>
          </a:prstGeom>
          <a:noFill/>
        </p:spPr>
        <p:txBody>
          <a:bodyPr wrap="square" rtlCol="0">
            <a:spAutoFit/>
          </a:bodyPr>
          <a:lstStyle/>
          <a:p>
            <a:pPr algn="ctr"/>
            <a:r>
              <a:rPr lang="en-US" sz="3200" dirty="0">
                <a:solidFill>
                  <a:schemeClr val="bg1"/>
                </a:solidFill>
              </a:rPr>
              <a:t>OTHER UTILITY PROVIDERS</a:t>
            </a:r>
          </a:p>
        </p:txBody>
      </p:sp>
      <p:pic>
        <p:nvPicPr>
          <p:cNvPr id="1026" name="Picture 2" descr="The MTEMC Rodeo Team Brings Home 21 Awards | The Tennessee Magazine">
            <a:extLst>
              <a:ext uri="{FF2B5EF4-FFF2-40B4-BE49-F238E27FC236}">
                <a16:creationId xmlns:a16="http://schemas.microsoft.com/office/drawing/2014/main" id="{23A0F3F7-7562-41DD-B660-EAC6E58E9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003" y="2201117"/>
            <a:ext cx="2675125" cy="2455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mosenergy (@atmosenergy) | Twitter">
            <a:extLst>
              <a:ext uri="{FF2B5EF4-FFF2-40B4-BE49-F238E27FC236}">
                <a16:creationId xmlns:a16="http://schemas.microsoft.com/office/drawing/2014/main" id="{7B3B4E6A-0B08-4FDC-BF27-ABE1F7201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54" y="1631786"/>
            <a:ext cx="2449583" cy="244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lcrofton Utility District">
            <a:extLst>
              <a:ext uri="{FF2B5EF4-FFF2-40B4-BE49-F238E27FC236}">
                <a16:creationId xmlns:a16="http://schemas.microsoft.com/office/drawing/2014/main" id="{E0C72347-FD74-419B-B852-ED17E9533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97" y="5031969"/>
            <a:ext cx="32385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4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6F094-BD0B-4846-BBA4-E8D2DD097CCF}"/>
              </a:ext>
            </a:extLst>
          </p:cNvPr>
          <p:cNvPicPr>
            <a:picLocks noChangeAspect="1"/>
          </p:cNvPicPr>
          <p:nvPr/>
        </p:nvPicPr>
        <p:blipFill>
          <a:blip r:embed="rId2"/>
          <a:stretch>
            <a:fillRect/>
          </a:stretch>
        </p:blipFill>
        <p:spPr>
          <a:xfrm>
            <a:off x="7244862" y="85334"/>
            <a:ext cx="4869824" cy="6676491"/>
          </a:xfrm>
          <a:prstGeom prst="rect">
            <a:avLst/>
          </a:prstGeom>
        </p:spPr>
      </p:pic>
      <p:sp>
        <p:nvSpPr>
          <p:cNvPr id="5" name="TextBox 4">
            <a:extLst>
              <a:ext uri="{FF2B5EF4-FFF2-40B4-BE49-F238E27FC236}">
                <a16:creationId xmlns:a16="http://schemas.microsoft.com/office/drawing/2014/main" id="{E2947090-798E-4D0D-AFC6-0A6B17B03800}"/>
              </a:ext>
            </a:extLst>
          </p:cNvPr>
          <p:cNvSpPr txBox="1"/>
          <p:nvPr/>
        </p:nvSpPr>
        <p:spPr>
          <a:xfrm>
            <a:off x="9671539" y="5319505"/>
            <a:ext cx="1764323" cy="307777"/>
          </a:xfrm>
          <a:prstGeom prst="rect">
            <a:avLst/>
          </a:prstGeom>
          <a:noFill/>
        </p:spPr>
        <p:txBody>
          <a:bodyPr wrap="square" rtlCol="0">
            <a:spAutoFit/>
          </a:bodyPr>
          <a:lstStyle/>
          <a:p>
            <a:r>
              <a:rPr lang="en-US" sz="1400" b="1" dirty="0">
                <a:solidFill>
                  <a:srgbClr val="49ABC6"/>
                </a:solidFill>
              </a:rPr>
              <a:t>Limits of sewer basin</a:t>
            </a:r>
          </a:p>
        </p:txBody>
      </p:sp>
      <p:cxnSp>
        <p:nvCxnSpPr>
          <p:cNvPr id="6" name="Straight Arrow Connector 5">
            <a:extLst>
              <a:ext uri="{FF2B5EF4-FFF2-40B4-BE49-F238E27FC236}">
                <a16:creationId xmlns:a16="http://schemas.microsoft.com/office/drawing/2014/main" id="{21D27BBC-A788-460C-A748-02E559C1C234}"/>
              </a:ext>
            </a:extLst>
          </p:cNvPr>
          <p:cNvCxnSpPr>
            <a:cxnSpLocks/>
            <a:stCxn id="5" idx="0"/>
          </p:cNvCxnSpPr>
          <p:nvPr/>
        </p:nvCxnSpPr>
        <p:spPr>
          <a:xfrm flipV="1">
            <a:off x="10553701" y="4914900"/>
            <a:ext cx="919478" cy="40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04A949E-92FE-4185-BA52-1FF5532B094F}"/>
              </a:ext>
            </a:extLst>
          </p:cNvPr>
          <p:cNvCxnSpPr>
            <a:cxnSpLocks/>
            <a:stCxn id="5" idx="2"/>
          </p:cNvCxnSpPr>
          <p:nvPr/>
        </p:nvCxnSpPr>
        <p:spPr>
          <a:xfrm>
            <a:off x="10553701" y="5627282"/>
            <a:ext cx="479180" cy="78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379D87-CBA1-4C8E-95E6-D605C2BA7CED}"/>
              </a:ext>
            </a:extLst>
          </p:cNvPr>
          <p:cNvSpPr txBox="1"/>
          <p:nvPr/>
        </p:nvSpPr>
        <p:spPr>
          <a:xfrm>
            <a:off x="458605" y="513345"/>
            <a:ext cx="5530362" cy="2800767"/>
          </a:xfrm>
          <a:prstGeom prst="rect">
            <a:avLst/>
          </a:prstGeom>
          <a:noFill/>
        </p:spPr>
        <p:txBody>
          <a:bodyPr wrap="square" rtlCol="0">
            <a:spAutoFit/>
          </a:bodyPr>
          <a:lstStyle/>
          <a:p>
            <a:pPr algn="ctr"/>
            <a:r>
              <a:rPr lang="en-US" sz="3200" dirty="0">
                <a:solidFill>
                  <a:schemeClr val="bg1"/>
                </a:solidFill>
              </a:rPr>
              <a:t>ENVISION FRANKLIN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Policies put in place must be supported by infrastructure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Transitions can only be put in place when a limit or boundary is identified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Expanding the public outreach</a:t>
            </a:r>
          </a:p>
        </p:txBody>
      </p:sp>
    </p:spTree>
    <p:extLst>
      <p:ext uri="{BB962C8B-B14F-4D97-AF65-F5344CB8AC3E}">
        <p14:creationId xmlns:p14="http://schemas.microsoft.com/office/powerpoint/2010/main" val="119617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3840-863D-4E64-AF02-577266A7D8EC}"/>
              </a:ext>
            </a:extLst>
          </p:cNvPr>
          <p:cNvSpPr>
            <a:spLocks noGrp="1"/>
          </p:cNvSpPr>
          <p:nvPr>
            <p:ph type="title"/>
          </p:nvPr>
        </p:nvSpPr>
        <p:spPr/>
        <p:txBody>
          <a:bodyPr/>
          <a:lstStyle/>
          <a:p>
            <a:r>
              <a:rPr lang="en-US" dirty="0"/>
              <a:t>Benefits of a Coordinated Study</a:t>
            </a:r>
          </a:p>
        </p:txBody>
      </p:sp>
      <p:sp>
        <p:nvSpPr>
          <p:cNvPr id="3" name="Content Placeholder 2">
            <a:extLst>
              <a:ext uri="{FF2B5EF4-FFF2-40B4-BE49-F238E27FC236}">
                <a16:creationId xmlns:a16="http://schemas.microsoft.com/office/drawing/2014/main" id="{F4E2E83D-69FE-4316-95DA-A49BEB5034FE}"/>
              </a:ext>
            </a:extLst>
          </p:cNvPr>
          <p:cNvSpPr>
            <a:spLocks noGrp="1"/>
          </p:cNvSpPr>
          <p:nvPr>
            <p:ph idx="1"/>
          </p:nvPr>
        </p:nvSpPr>
        <p:spPr/>
        <p:txBody>
          <a:bodyPr/>
          <a:lstStyle/>
          <a:p>
            <a:pPr lvl="1"/>
            <a:r>
              <a:rPr lang="en-US" dirty="0"/>
              <a:t>Identify the </a:t>
            </a:r>
            <a:r>
              <a:rPr lang="en-US" dirty="0">
                <a:solidFill>
                  <a:srgbClr val="FFFF00"/>
                </a:solidFill>
              </a:rPr>
              <a:t>appropriate land uses </a:t>
            </a:r>
            <a:r>
              <a:rPr lang="en-US" dirty="0"/>
              <a:t>for area</a:t>
            </a:r>
          </a:p>
          <a:p>
            <a:pPr lvl="1"/>
            <a:r>
              <a:rPr lang="en-US" dirty="0"/>
              <a:t>Plan for an </a:t>
            </a:r>
            <a:r>
              <a:rPr lang="en-US" dirty="0">
                <a:solidFill>
                  <a:srgbClr val="FFC000"/>
                </a:solidFill>
              </a:rPr>
              <a:t>efficient extension of utilities</a:t>
            </a:r>
          </a:p>
          <a:p>
            <a:pPr lvl="1"/>
            <a:r>
              <a:rPr lang="en-US" dirty="0"/>
              <a:t>Plan for </a:t>
            </a:r>
            <a:r>
              <a:rPr lang="en-US" dirty="0">
                <a:solidFill>
                  <a:srgbClr val="FF0000"/>
                </a:solidFill>
              </a:rPr>
              <a:t>future roadway needs</a:t>
            </a:r>
          </a:p>
          <a:p>
            <a:pPr lvl="1"/>
            <a:r>
              <a:rPr lang="en-US" dirty="0"/>
              <a:t>Calculate </a:t>
            </a:r>
            <a:r>
              <a:rPr lang="en-US" dirty="0">
                <a:solidFill>
                  <a:srgbClr val="FF99FF"/>
                </a:solidFill>
              </a:rPr>
              <a:t>future costs </a:t>
            </a:r>
            <a:r>
              <a:rPr lang="en-US" dirty="0"/>
              <a:t>and funding needs</a:t>
            </a:r>
          </a:p>
          <a:p>
            <a:pPr lvl="1"/>
            <a:r>
              <a:rPr lang="en-US" dirty="0"/>
              <a:t>Proper and </a:t>
            </a:r>
            <a:r>
              <a:rPr lang="en-US" dirty="0">
                <a:solidFill>
                  <a:srgbClr val="00B0F0"/>
                </a:solidFill>
              </a:rPr>
              <a:t>comprehensive public outreach</a:t>
            </a:r>
          </a:p>
          <a:p>
            <a:pPr lvl="1"/>
            <a:r>
              <a:rPr lang="en-US" dirty="0">
                <a:solidFill>
                  <a:schemeClr val="accent1"/>
                </a:solidFill>
              </a:rPr>
              <a:t>Phase construction </a:t>
            </a:r>
            <a:r>
              <a:rPr lang="en-US" dirty="0"/>
              <a:t>of utilities/roadway improvements</a:t>
            </a:r>
          </a:p>
          <a:p>
            <a:pPr lvl="1"/>
            <a:r>
              <a:rPr lang="en-US" dirty="0">
                <a:solidFill>
                  <a:srgbClr val="00B050"/>
                </a:solidFill>
              </a:rPr>
              <a:t>Streamline annexation </a:t>
            </a:r>
            <a:r>
              <a:rPr lang="en-US" dirty="0"/>
              <a:t>requests</a:t>
            </a:r>
          </a:p>
          <a:p>
            <a:pPr marL="457200" lvl="1" indent="0">
              <a:buNone/>
            </a:pPr>
            <a:endParaRPr lang="en-US" dirty="0"/>
          </a:p>
        </p:txBody>
      </p:sp>
      <p:sp>
        <p:nvSpPr>
          <p:cNvPr id="4" name="Title 1">
            <a:extLst>
              <a:ext uri="{FF2B5EF4-FFF2-40B4-BE49-F238E27FC236}">
                <a16:creationId xmlns:a16="http://schemas.microsoft.com/office/drawing/2014/main" id="{8EFBBBFB-3764-419F-8E04-BF176947237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dirty="0"/>
          </a:p>
        </p:txBody>
      </p:sp>
      <p:sp>
        <p:nvSpPr>
          <p:cNvPr id="5" name="Title 1">
            <a:extLst>
              <a:ext uri="{FF2B5EF4-FFF2-40B4-BE49-F238E27FC236}">
                <a16:creationId xmlns:a16="http://schemas.microsoft.com/office/drawing/2014/main" id="{26A72380-8D21-4EDF-A447-947464CCCEB3}"/>
              </a:ext>
            </a:extLst>
          </p:cNvPr>
          <p:cNvSpPr txBox="1">
            <a:spLocks/>
          </p:cNvSpPr>
          <p:nvPr/>
        </p:nvSpPr>
        <p:spPr>
          <a:xfrm>
            <a:off x="838200" y="46808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Next Step: request permission from BOMA to proceed with RFQ</a:t>
            </a:r>
          </a:p>
        </p:txBody>
      </p:sp>
    </p:spTree>
    <p:extLst>
      <p:ext uri="{BB962C8B-B14F-4D97-AF65-F5344CB8AC3E}">
        <p14:creationId xmlns:p14="http://schemas.microsoft.com/office/powerpoint/2010/main" val="121057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FA969B69-40F4-41AD-9133-33841E84453E}"/>
              </a:ext>
            </a:extLst>
          </p:cNvPr>
          <p:cNvSpPr txBox="1">
            <a:spLocks noGrp="1"/>
          </p:cNvSpPr>
          <p:nvPr>
            <p:ph type="title"/>
          </p:nvPr>
        </p:nvSpPr>
        <p:spPr>
          <a:xfrm>
            <a:off x="916939" y="336931"/>
            <a:ext cx="7826375" cy="696595"/>
          </a:xfrm>
          <a:prstGeom prst="rect">
            <a:avLst/>
          </a:prstGeom>
        </p:spPr>
        <p:txBody>
          <a:bodyPr vert="horz" wrap="square" lIns="0" tIns="12700" rIns="0" bIns="0" rtlCol="0">
            <a:spAutoFit/>
          </a:bodyPr>
          <a:lstStyle/>
          <a:p>
            <a:pPr marL="12700">
              <a:lnSpc>
                <a:spcPct val="100000"/>
              </a:lnSpc>
              <a:spcBef>
                <a:spcPts val="100"/>
              </a:spcBef>
            </a:pPr>
            <a:r>
              <a:rPr b="1" spc="-40" dirty="0"/>
              <a:t>Envision Franklin: Managed</a:t>
            </a:r>
            <a:r>
              <a:rPr b="1" spc="-260" dirty="0"/>
              <a:t> </a:t>
            </a:r>
            <a:r>
              <a:rPr b="1" spc="-50" dirty="0"/>
              <a:t>Growth</a:t>
            </a:r>
          </a:p>
        </p:txBody>
      </p:sp>
      <p:sp>
        <p:nvSpPr>
          <p:cNvPr id="6" name="object 3">
            <a:extLst>
              <a:ext uri="{FF2B5EF4-FFF2-40B4-BE49-F238E27FC236}">
                <a16:creationId xmlns:a16="http://schemas.microsoft.com/office/drawing/2014/main" id="{78415A4C-63A5-41BD-9955-3C2A9F743709}"/>
              </a:ext>
            </a:extLst>
          </p:cNvPr>
          <p:cNvSpPr txBox="1"/>
          <p:nvPr/>
        </p:nvSpPr>
        <p:spPr>
          <a:xfrm>
            <a:off x="922731" y="1264361"/>
            <a:ext cx="10350500" cy="5160010"/>
          </a:xfrm>
          <a:prstGeom prst="rect">
            <a:avLst/>
          </a:prstGeom>
        </p:spPr>
        <p:txBody>
          <a:bodyPr vert="horz" wrap="square" lIns="0" tIns="12700" rIns="0" bIns="0" rtlCol="0">
            <a:spAutoFit/>
          </a:bodyPr>
          <a:lstStyle/>
          <a:p>
            <a:pPr marL="241300" indent="-228600">
              <a:lnSpc>
                <a:spcPts val="2740"/>
              </a:lnSpc>
              <a:spcBef>
                <a:spcPts val="100"/>
              </a:spcBef>
              <a:buFont typeface="Arial"/>
              <a:buChar char="•"/>
              <a:tabLst>
                <a:tab pos="241300" algn="l"/>
              </a:tabLst>
            </a:pPr>
            <a:r>
              <a:rPr sz="2400" b="1" spc="-15" dirty="0">
                <a:solidFill>
                  <a:srgbClr val="FFFF00"/>
                </a:solidFill>
                <a:latin typeface="Calibri"/>
                <a:cs typeface="Calibri"/>
              </a:rPr>
              <a:t>Strategic </a:t>
            </a:r>
            <a:r>
              <a:rPr sz="2400" b="1" spc="-5" dirty="0">
                <a:solidFill>
                  <a:srgbClr val="FFFF00"/>
                </a:solidFill>
                <a:latin typeface="Calibri"/>
                <a:cs typeface="Calibri"/>
              </a:rPr>
              <a:t>growth </a:t>
            </a:r>
            <a:r>
              <a:rPr sz="2000" dirty="0">
                <a:solidFill>
                  <a:schemeClr val="bg1"/>
                </a:solidFill>
                <a:latin typeface="Calibri"/>
                <a:cs typeface="Calibri"/>
              </a:rPr>
              <a:t>is </a:t>
            </a:r>
            <a:r>
              <a:rPr sz="2000" spc="-5" dirty="0">
                <a:solidFill>
                  <a:schemeClr val="bg1"/>
                </a:solidFill>
                <a:latin typeface="Calibri"/>
                <a:cs typeface="Calibri"/>
              </a:rPr>
              <a:t>encouraged </a:t>
            </a:r>
            <a:r>
              <a:rPr sz="2000" dirty="0">
                <a:solidFill>
                  <a:schemeClr val="bg1"/>
                </a:solidFill>
                <a:latin typeface="Calibri"/>
                <a:cs typeface="Calibri"/>
              </a:rPr>
              <a:t>in </a:t>
            </a:r>
            <a:r>
              <a:rPr sz="2000" spc="-5" dirty="0">
                <a:solidFill>
                  <a:schemeClr val="bg1"/>
                </a:solidFill>
                <a:latin typeface="Calibri"/>
                <a:cs typeface="Calibri"/>
              </a:rPr>
              <a:t>locations </a:t>
            </a:r>
            <a:r>
              <a:rPr sz="2400" b="1" spc="-5" dirty="0">
                <a:solidFill>
                  <a:schemeClr val="bg1"/>
                </a:solidFill>
                <a:latin typeface="Calibri"/>
                <a:cs typeface="Calibri"/>
              </a:rPr>
              <a:t>supported </a:t>
            </a:r>
            <a:r>
              <a:rPr sz="2400" b="1" spc="-15" dirty="0">
                <a:solidFill>
                  <a:schemeClr val="bg1"/>
                </a:solidFill>
                <a:latin typeface="Calibri"/>
                <a:cs typeface="Calibri"/>
              </a:rPr>
              <a:t>by </a:t>
            </a:r>
            <a:r>
              <a:rPr sz="2400" b="1" spc="-10" dirty="0">
                <a:solidFill>
                  <a:schemeClr val="bg1"/>
                </a:solidFill>
                <a:latin typeface="Calibri"/>
                <a:cs typeface="Calibri"/>
              </a:rPr>
              <a:t>existing </a:t>
            </a:r>
            <a:r>
              <a:rPr sz="2400" b="1" spc="-5" dirty="0">
                <a:solidFill>
                  <a:schemeClr val="bg1"/>
                </a:solidFill>
                <a:latin typeface="Calibri"/>
                <a:cs typeface="Calibri"/>
              </a:rPr>
              <a:t>City</a:t>
            </a:r>
            <a:r>
              <a:rPr sz="2400" b="1" dirty="0">
                <a:solidFill>
                  <a:schemeClr val="bg1"/>
                </a:solidFill>
                <a:latin typeface="Calibri"/>
                <a:cs typeface="Calibri"/>
              </a:rPr>
              <a:t> </a:t>
            </a:r>
            <a:r>
              <a:rPr sz="2400" b="1" spc="-15" dirty="0">
                <a:solidFill>
                  <a:schemeClr val="bg1"/>
                </a:solidFill>
                <a:latin typeface="Calibri"/>
                <a:cs typeface="Calibri"/>
              </a:rPr>
              <a:t>infrastructure</a:t>
            </a:r>
            <a:endParaRPr sz="2400" dirty="0">
              <a:solidFill>
                <a:schemeClr val="bg1"/>
              </a:solidFill>
              <a:latin typeface="Calibri"/>
              <a:cs typeface="Calibri"/>
            </a:endParaRPr>
          </a:p>
          <a:p>
            <a:pPr marL="241300">
              <a:lnSpc>
                <a:spcPts val="2740"/>
              </a:lnSpc>
            </a:pPr>
            <a:r>
              <a:rPr sz="2400" b="1" dirty="0">
                <a:solidFill>
                  <a:schemeClr val="bg1"/>
                </a:solidFill>
                <a:latin typeface="Calibri"/>
                <a:cs typeface="Calibri"/>
              </a:rPr>
              <a:t>and services </a:t>
            </a:r>
            <a:r>
              <a:rPr sz="2000" spc="-5" dirty="0">
                <a:solidFill>
                  <a:schemeClr val="bg1"/>
                </a:solidFill>
                <a:latin typeface="Calibri"/>
                <a:cs typeface="Calibri"/>
              </a:rPr>
              <a:t>or </a:t>
            </a:r>
            <a:r>
              <a:rPr sz="2400" b="1" spc="-10" dirty="0">
                <a:solidFill>
                  <a:schemeClr val="bg1"/>
                </a:solidFill>
                <a:latin typeface="Calibri"/>
                <a:cs typeface="Calibri"/>
              </a:rPr>
              <a:t>where they are </a:t>
            </a:r>
            <a:r>
              <a:rPr sz="2400" b="1" spc="-5" dirty="0">
                <a:solidFill>
                  <a:schemeClr val="bg1"/>
                </a:solidFill>
                <a:latin typeface="Calibri"/>
                <a:cs typeface="Calibri"/>
              </a:rPr>
              <a:t>planned </a:t>
            </a:r>
            <a:r>
              <a:rPr sz="2000" spc="-15" dirty="0">
                <a:solidFill>
                  <a:schemeClr val="bg1"/>
                </a:solidFill>
                <a:latin typeface="Calibri"/>
                <a:cs typeface="Calibri"/>
              </a:rPr>
              <a:t>to </a:t>
            </a:r>
            <a:r>
              <a:rPr sz="2000" dirty="0">
                <a:solidFill>
                  <a:schemeClr val="bg1"/>
                </a:solidFill>
                <a:latin typeface="Calibri"/>
                <a:cs typeface="Calibri"/>
              </a:rPr>
              <a:t>be </a:t>
            </a:r>
            <a:r>
              <a:rPr sz="2000" spc="-10" dirty="0">
                <a:solidFill>
                  <a:schemeClr val="bg1"/>
                </a:solidFill>
                <a:latin typeface="Calibri"/>
                <a:cs typeface="Calibri"/>
              </a:rPr>
              <a:t>provided </a:t>
            </a:r>
            <a:r>
              <a:rPr sz="2000" spc="-5" dirty="0">
                <a:solidFill>
                  <a:schemeClr val="bg1"/>
                </a:solidFill>
                <a:latin typeface="Calibri"/>
                <a:cs typeface="Calibri"/>
              </a:rPr>
              <a:t>in </a:t>
            </a:r>
            <a:r>
              <a:rPr sz="2000" dirty="0">
                <a:solidFill>
                  <a:schemeClr val="bg1"/>
                </a:solidFill>
                <a:latin typeface="Calibri"/>
                <a:cs typeface="Calibri"/>
              </a:rPr>
              <a:t>an </a:t>
            </a:r>
            <a:r>
              <a:rPr sz="2000" spc="-10" dirty="0">
                <a:solidFill>
                  <a:schemeClr val="bg1"/>
                </a:solidFill>
                <a:latin typeface="Calibri"/>
                <a:cs typeface="Calibri"/>
              </a:rPr>
              <a:t>efficient </a:t>
            </a:r>
            <a:r>
              <a:rPr sz="2000" dirty="0">
                <a:solidFill>
                  <a:schemeClr val="bg1"/>
                </a:solidFill>
                <a:latin typeface="Calibri"/>
                <a:cs typeface="Calibri"/>
              </a:rPr>
              <a:t>and </a:t>
            </a:r>
            <a:r>
              <a:rPr sz="2000" spc="-10" dirty="0">
                <a:solidFill>
                  <a:schemeClr val="bg1"/>
                </a:solidFill>
                <a:latin typeface="Calibri"/>
                <a:cs typeface="Calibri"/>
              </a:rPr>
              <a:t>orderly</a:t>
            </a:r>
            <a:r>
              <a:rPr sz="2000" spc="-25" dirty="0">
                <a:solidFill>
                  <a:schemeClr val="bg1"/>
                </a:solidFill>
                <a:latin typeface="Calibri"/>
                <a:cs typeface="Calibri"/>
              </a:rPr>
              <a:t> </a:t>
            </a:r>
            <a:r>
              <a:rPr sz="2000" spc="-30" dirty="0">
                <a:solidFill>
                  <a:schemeClr val="bg1"/>
                </a:solidFill>
                <a:latin typeface="Calibri"/>
                <a:cs typeface="Calibri"/>
              </a:rPr>
              <a:t>manner.</a:t>
            </a:r>
            <a:endParaRPr sz="2000" dirty="0">
              <a:solidFill>
                <a:schemeClr val="bg1"/>
              </a:solidFill>
              <a:latin typeface="Calibri"/>
              <a:cs typeface="Calibri"/>
            </a:endParaRPr>
          </a:p>
          <a:p>
            <a:pPr>
              <a:lnSpc>
                <a:spcPct val="100000"/>
              </a:lnSpc>
              <a:spcBef>
                <a:spcPts val="55"/>
              </a:spcBef>
            </a:pPr>
            <a:endParaRPr sz="3350" dirty="0">
              <a:solidFill>
                <a:schemeClr val="bg1"/>
              </a:solidFill>
              <a:latin typeface="Calibri"/>
              <a:cs typeface="Calibri"/>
            </a:endParaRPr>
          </a:p>
          <a:p>
            <a:pPr marL="241300" marR="455295" indent="-228600">
              <a:lnSpc>
                <a:spcPct val="90700"/>
              </a:lnSpc>
              <a:buFont typeface="Arial"/>
              <a:buChar char="•"/>
              <a:tabLst>
                <a:tab pos="240665" algn="l"/>
                <a:tab pos="241300" algn="l"/>
              </a:tabLst>
            </a:pPr>
            <a:r>
              <a:rPr sz="2000" spc="-5" dirty="0">
                <a:solidFill>
                  <a:schemeClr val="bg1"/>
                </a:solidFill>
                <a:latin typeface="Calibri"/>
                <a:cs typeface="Calibri"/>
              </a:rPr>
              <a:t>The </a:t>
            </a:r>
            <a:r>
              <a:rPr sz="2000" spc="-10" dirty="0">
                <a:solidFill>
                  <a:schemeClr val="bg1"/>
                </a:solidFill>
                <a:latin typeface="Calibri"/>
                <a:cs typeface="Calibri"/>
              </a:rPr>
              <a:t>extension </a:t>
            </a:r>
            <a:r>
              <a:rPr sz="2000" spc="-5" dirty="0">
                <a:solidFill>
                  <a:schemeClr val="bg1"/>
                </a:solidFill>
                <a:latin typeface="Calibri"/>
                <a:cs typeface="Calibri"/>
              </a:rPr>
              <a:t>of </a:t>
            </a:r>
            <a:r>
              <a:rPr sz="2400" b="1" spc="-15" dirty="0">
                <a:solidFill>
                  <a:schemeClr val="bg1"/>
                </a:solidFill>
                <a:latin typeface="Calibri"/>
                <a:cs typeface="Calibri"/>
              </a:rPr>
              <a:t>infrastructure </a:t>
            </a:r>
            <a:r>
              <a:rPr sz="2400" b="1" dirty="0">
                <a:solidFill>
                  <a:schemeClr val="bg1"/>
                </a:solidFill>
                <a:latin typeface="Calibri"/>
                <a:cs typeface="Calibri"/>
              </a:rPr>
              <a:t>and </a:t>
            </a:r>
            <a:r>
              <a:rPr sz="2400" b="1" spc="-5" dirty="0">
                <a:solidFill>
                  <a:schemeClr val="bg1"/>
                </a:solidFill>
                <a:latin typeface="Calibri"/>
                <a:cs typeface="Calibri"/>
              </a:rPr>
              <a:t>public </a:t>
            </a:r>
            <a:r>
              <a:rPr sz="2400" b="1" dirty="0">
                <a:solidFill>
                  <a:schemeClr val="bg1"/>
                </a:solidFill>
                <a:latin typeface="Calibri"/>
                <a:cs typeface="Calibri"/>
              </a:rPr>
              <a:t>services </a:t>
            </a:r>
            <a:r>
              <a:rPr sz="2000" spc="-5" dirty="0">
                <a:solidFill>
                  <a:schemeClr val="bg1"/>
                </a:solidFill>
                <a:latin typeface="Calibri"/>
                <a:cs typeface="Calibri"/>
              </a:rPr>
              <a:t>should be </a:t>
            </a:r>
            <a:r>
              <a:rPr sz="2000" dirty="0">
                <a:solidFill>
                  <a:schemeClr val="bg1"/>
                </a:solidFill>
                <a:latin typeface="Calibri"/>
                <a:cs typeface="Calibri"/>
              </a:rPr>
              <a:t>used as a </a:t>
            </a:r>
            <a:r>
              <a:rPr sz="2400" b="1" spc="-10" dirty="0">
                <a:solidFill>
                  <a:schemeClr val="bg1"/>
                </a:solidFill>
                <a:latin typeface="Calibri"/>
                <a:cs typeface="Calibri"/>
              </a:rPr>
              <a:t>tool </a:t>
            </a:r>
            <a:r>
              <a:rPr sz="2000" spc="-5" dirty="0">
                <a:solidFill>
                  <a:schemeClr val="bg1"/>
                </a:solidFill>
                <a:latin typeface="Calibri"/>
                <a:cs typeface="Calibri"/>
              </a:rPr>
              <a:t>that  </a:t>
            </a:r>
            <a:r>
              <a:rPr sz="2400" b="1" spc="-15" dirty="0">
                <a:solidFill>
                  <a:schemeClr val="accent2"/>
                </a:solidFill>
                <a:latin typeface="Calibri"/>
                <a:cs typeface="Calibri"/>
              </a:rPr>
              <a:t>strategically </a:t>
            </a:r>
            <a:r>
              <a:rPr sz="2400" b="1" spc="-10" dirty="0">
                <a:solidFill>
                  <a:schemeClr val="accent2"/>
                </a:solidFill>
                <a:latin typeface="Calibri"/>
                <a:cs typeface="Calibri"/>
              </a:rPr>
              <a:t>directs </a:t>
            </a:r>
            <a:r>
              <a:rPr sz="2400" b="1" spc="-10" dirty="0">
                <a:solidFill>
                  <a:schemeClr val="bg1"/>
                </a:solidFill>
                <a:latin typeface="Calibri"/>
                <a:cs typeface="Calibri"/>
              </a:rPr>
              <a:t>where </a:t>
            </a:r>
            <a:r>
              <a:rPr sz="2400" b="1" spc="-5" dirty="0">
                <a:solidFill>
                  <a:schemeClr val="bg1"/>
                </a:solidFill>
                <a:latin typeface="Calibri"/>
                <a:cs typeface="Calibri"/>
              </a:rPr>
              <a:t>growth should </a:t>
            </a:r>
            <a:r>
              <a:rPr sz="2400" b="1" spc="-25" dirty="0">
                <a:solidFill>
                  <a:schemeClr val="bg1"/>
                </a:solidFill>
                <a:latin typeface="Calibri"/>
                <a:cs typeface="Calibri"/>
              </a:rPr>
              <a:t>take </a:t>
            </a:r>
            <a:r>
              <a:rPr sz="2400" b="1" dirty="0">
                <a:solidFill>
                  <a:schemeClr val="bg1"/>
                </a:solidFill>
                <a:latin typeface="Calibri"/>
                <a:cs typeface="Calibri"/>
              </a:rPr>
              <a:t>place</a:t>
            </a:r>
            <a:r>
              <a:rPr sz="2000" dirty="0">
                <a:solidFill>
                  <a:schemeClr val="bg1"/>
                </a:solidFill>
                <a:latin typeface="Calibri"/>
                <a:cs typeface="Calibri"/>
              </a:rPr>
              <a:t>, </a:t>
            </a:r>
            <a:r>
              <a:rPr sz="2000" spc="-5" dirty="0">
                <a:solidFill>
                  <a:schemeClr val="bg1"/>
                </a:solidFill>
                <a:latin typeface="Calibri"/>
                <a:cs typeface="Calibri"/>
              </a:rPr>
              <a:t>not </a:t>
            </a:r>
            <a:r>
              <a:rPr sz="2000" dirty="0">
                <a:solidFill>
                  <a:schemeClr val="bg1"/>
                </a:solidFill>
                <a:latin typeface="Calibri"/>
                <a:cs typeface="Calibri"/>
              </a:rPr>
              <a:t>as a </a:t>
            </a:r>
            <a:r>
              <a:rPr sz="2000" spc="-10" dirty="0">
                <a:solidFill>
                  <a:schemeClr val="bg1"/>
                </a:solidFill>
                <a:latin typeface="Calibri"/>
                <a:cs typeface="Calibri"/>
              </a:rPr>
              <a:t>reactive </a:t>
            </a:r>
            <a:r>
              <a:rPr sz="2000" spc="-5" dirty="0">
                <a:solidFill>
                  <a:schemeClr val="bg1"/>
                </a:solidFill>
                <a:latin typeface="Calibri"/>
                <a:cs typeface="Calibri"/>
              </a:rPr>
              <a:t>response </a:t>
            </a:r>
            <a:r>
              <a:rPr sz="2000" spc="-15" dirty="0">
                <a:solidFill>
                  <a:schemeClr val="bg1"/>
                </a:solidFill>
                <a:latin typeface="Calibri"/>
                <a:cs typeface="Calibri"/>
              </a:rPr>
              <a:t>to  </a:t>
            </a:r>
            <a:r>
              <a:rPr sz="2000" spc="-10" dirty="0">
                <a:solidFill>
                  <a:schemeClr val="bg1"/>
                </a:solidFill>
                <a:latin typeface="Calibri"/>
                <a:cs typeface="Calibri"/>
              </a:rPr>
              <a:t>development.</a:t>
            </a:r>
            <a:endParaRPr sz="2000" dirty="0">
              <a:solidFill>
                <a:schemeClr val="bg1"/>
              </a:solidFill>
              <a:latin typeface="Calibri"/>
              <a:cs typeface="Calibri"/>
            </a:endParaRPr>
          </a:p>
          <a:p>
            <a:pPr>
              <a:lnSpc>
                <a:spcPct val="100000"/>
              </a:lnSpc>
              <a:buChar char="•"/>
            </a:pPr>
            <a:endParaRPr sz="2000" dirty="0">
              <a:solidFill>
                <a:schemeClr val="bg1"/>
              </a:solidFill>
              <a:latin typeface="Calibri"/>
              <a:cs typeface="Calibri"/>
            </a:endParaRPr>
          </a:p>
          <a:p>
            <a:pPr marL="241300" marR="384175" indent="-228600" algn="just">
              <a:lnSpc>
                <a:spcPct val="89600"/>
              </a:lnSpc>
              <a:spcBef>
                <a:spcPts val="1720"/>
              </a:spcBef>
              <a:buFont typeface="Arial"/>
              <a:buChar char="•"/>
              <a:tabLst>
                <a:tab pos="241300" algn="l"/>
              </a:tabLst>
            </a:pPr>
            <a:r>
              <a:rPr sz="2000" spc="-5" dirty="0">
                <a:solidFill>
                  <a:schemeClr val="bg1"/>
                </a:solidFill>
                <a:latin typeface="Calibri"/>
                <a:cs typeface="Calibri"/>
              </a:rPr>
              <a:t>Land-use policies, </a:t>
            </a:r>
            <a:r>
              <a:rPr sz="2000" spc="-10" dirty="0">
                <a:solidFill>
                  <a:schemeClr val="bg1"/>
                </a:solidFill>
                <a:latin typeface="Calibri"/>
                <a:cs typeface="Calibri"/>
              </a:rPr>
              <a:t>infrastructure improvements, </a:t>
            </a:r>
            <a:r>
              <a:rPr sz="2000" dirty="0">
                <a:solidFill>
                  <a:schemeClr val="bg1"/>
                </a:solidFill>
                <a:latin typeface="Calibri"/>
                <a:cs typeface="Calibri"/>
              </a:rPr>
              <a:t>and </a:t>
            </a:r>
            <a:r>
              <a:rPr sz="2000" spc="-5" dirty="0">
                <a:solidFill>
                  <a:schemeClr val="bg1"/>
                </a:solidFill>
                <a:latin typeface="Calibri"/>
                <a:cs typeface="Calibri"/>
              </a:rPr>
              <a:t>community facility </a:t>
            </a:r>
            <a:r>
              <a:rPr sz="2000" spc="-15" dirty="0">
                <a:solidFill>
                  <a:schemeClr val="bg1"/>
                </a:solidFill>
                <a:latin typeface="Calibri"/>
                <a:cs typeface="Calibri"/>
              </a:rPr>
              <a:t>investments </a:t>
            </a:r>
            <a:r>
              <a:rPr sz="2000" spc="-5" dirty="0">
                <a:solidFill>
                  <a:schemeClr val="bg1"/>
                </a:solidFill>
                <a:latin typeface="Calibri"/>
                <a:cs typeface="Calibri"/>
              </a:rPr>
              <a:t>should be  </a:t>
            </a:r>
            <a:r>
              <a:rPr sz="2000" spc="-10" dirty="0">
                <a:solidFill>
                  <a:schemeClr val="bg1"/>
                </a:solidFill>
                <a:latin typeface="Calibri"/>
                <a:cs typeface="Calibri"/>
              </a:rPr>
              <a:t>coordinated to </a:t>
            </a:r>
            <a:r>
              <a:rPr sz="2400" b="1" spc="-15" dirty="0">
                <a:solidFill>
                  <a:srgbClr val="FF0000"/>
                </a:solidFill>
                <a:latin typeface="Calibri"/>
                <a:cs typeface="Calibri"/>
              </a:rPr>
              <a:t>maximize </a:t>
            </a:r>
            <a:r>
              <a:rPr sz="2400" b="1" spc="-5" dirty="0">
                <a:solidFill>
                  <a:srgbClr val="FF0000"/>
                </a:solidFill>
                <a:latin typeface="Calibri"/>
                <a:cs typeface="Calibri"/>
              </a:rPr>
              <a:t>efficiency </a:t>
            </a:r>
            <a:r>
              <a:rPr sz="2400" b="1" dirty="0">
                <a:solidFill>
                  <a:schemeClr val="bg1"/>
                </a:solidFill>
                <a:latin typeface="Calibri"/>
                <a:cs typeface="Calibri"/>
              </a:rPr>
              <a:t>and </a:t>
            </a:r>
            <a:r>
              <a:rPr sz="2400" b="1" spc="-5" dirty="0">
                <a:solidFill>
                  <a:srgbClr val="00B0F0"/>
                </a:solidFill>
                <a:latin typeface="Calibri"/>
                <a:cs typeface="Calibri"/>
              </a:rPr>
              <a:t>public </a:t>
            </a:r>
            <a:r>
              <a:rPr sz="2400" b="1" spc="-10" dirty="0">
                <a:solidFill>
                  <a:srgbClr val="00B0F0"/>
                </a:solidFill>
                <a:latin typeface="Calibri"/>
                <a:cs typeface="Calibri"/>
              </a:rPr>
              <a:t>benefit </a:t>
            </a:r>
            <a:r>
              <a:rPr sz="2000" spc="-5" dirty="0">
                <a:solidFill>
                  <a:schemeClr val="bg1"/>
                </a:solidFill>
                <a:latin typeface="Calibri"/>
                <a:cs typeface="Calibri"/>
              </a:rPr>
              <a:t>while </a:t>
            </a:r>
            <a:r>
              <a:rPr sz="2400" b="1" spc="-5" dirty="0">
                <a:solidFill>
                  <a:schemeClr val="bg1"/>
                </a:solidFill>
                <a:latin typeface="Calibri"/>
                <a:cs typeface="Calibri"/>
              </a:rPr>
              <a:t>minimizing </a:t>
            </a:r>
            <a:r>
              <a:rPr sz="2400" b="1" spc="-15" dirty="0">
                <a:solidFill>
                  <a:schemeClr val="bg1"/>
                </a:solidFill>
                <a:latin typeface="Calibri"/>
                <a:cs typeface="Calibri"/>
              </a:rPr>
              <a:t>negative  </a:t>
            </a:r>
            <a:r>
              <a:rPr sz="2400" b="1" dirty="0">
                <a:solidFill>
                  <a:schemeClr val="bg1"/>
                </a:solidFill>
                <a:latin typeface="Calibri"/>
                <a:cs typeface="Calibri"/>
              </a:rPr>
              <a:t>impacts </a:t>
            </a:r>
            <a:r>
              <a:rPr sz="2000" spc="-5" dirty="0">
                <a:solidFill>
                  <a:schemeClr val="bg1"/>
                </a:solidFill>
                <a:latin typeface="Calibri"/>
                <a:cs typeface="Calibri"/>
              </a:rPr>
              <a:t>of</a:t>
            </a:r>
            <a:r>
              <a:rPr sz="2000" spc="-25" dirty="0">
                <a:solidFill>
                  <a:schemeClr val="bg1"/>
                </a:solidFill>
                <a:latin typeface="Calibri"/>
                <a:cs typeface="Calibri"/>
              </a:rPr>
              <a:t> </a:t>
            </a:r>
            <a:r>
              <a:rPr sz="2000" spc="-10" dirty="0">
                <a:solidFill>
                  <a:schemeClr val="bg1"/>
                </a:solidFill>
                <a:latin typeface="Calibri"/>
                <a:cs typeface="Calibri"/>
              </a:rPr>
              <a:t>growth.</a:t>
            </a:r>
            <a:endParaRPr sz="2000" dirty="0">
              <a:solidFill>
                <a:schemeClr val="bg1"/>
              </a:solidFill>
              <a:latin typeface="Calibri"/>
              <a:cs typeface="Calibri"/>
            </a:endParaRPr>
          </a:p>
          <a:p>
            <a:pPr>
              <a:lnSpc>
                <a:spcPct val="100000"/>
              </a:lnSpc>
              <a:buChar char="•"/>
            </a:pPr>
            <a:endParaRPr sz="3400" dirty="0">
              <a:solidFill>
                <a:schemeClr val="bg1"/>
              </a:solidFill>
              <a:latin typeface="Calibri"/>
              <a:cs typeface="Calibri"/>
            </a:endParaRPr>
          </a:p>
          <a:p>
            <a:pPr marL="241300" marR="1130935" indent="-228600">
              <a:lnSpc>
                <a:spcPct val="90000"/>
              </a:lnSpc>
              <a:buFont typeface="Arial"/>
              <a:buChar char="•"/>
              <a:tabLst>
                <a:tab pos="241300" algn="l"/>
              </a:tabLst>
            </a:pPr>
            <a:r>
              <a:rPr sz="2400" b="1" spc="-15" dirty="0">
                <a:solidFill>
                  <a:schemeClr val="bg1"/>
                </a:solidFill>
                <a:latin typeface="Calibri"/>
                <a:cs typeface="Calibri"/>
              </a:rPr>
              <a:t>Annexation </a:t>
            </a:r>
            <a:r>
              <a:rPr sz="2000" dirty="0">
                <a:solidFill>
                  <a:schemeClr val="bg1"/>
                </a:solidFill>
                <a:latin typeface="Calibri"/>
                <a:cs typeface="Calibri"/>
              </a:rPr>
              <a:t>should </a:t>
            </a:r>
            <a:r>
              <a:rPr sz="2000" spc="-5" dirty="0">
                <a:solidFill>
                  <a:schemeClr val="bg1"/>
                </a:solidFill>
                <a:latin typeface="Calibri"/>
                <a:cs typeface="Calibri"/>
              </a:rPr>
              <a:t>be approached </a:t>
            </a:r>
            <a:r>
              <a:rPr sz="2000" dirty="0">
                <a:solidFill>
                  <a:schemeClr val="bg1"/>
                </a:solidFill>
                <a:latin typeface="Calibri"/>
                <a:cs typeface="Calibri"/>
              </a:rPr>
              <a:t>in a </a:t>
            </a:r>
            <a:r>
              <a:rPr sz="2000" spc="-5" dirty="0">
                <a:solidFill>
                  <a:schemeClr val="bg1"/>
                </a:solidFill>
                <a:latin typeface="Calibri"/>
                <a:cs typeface="Calibri"/>
              </a:rPr>
              <a:t>comprehensive </a:t>
            </a:r>
            <a:r>
              <a:rPr sz="2000" dirty="0">
                <a:solidFill>
                  <a:schemeClr val="bg1"/>
                </a:solidFill>
                <a:latin typeface="Calibri"/>
                <a:cs typeface="Calibri"/>
              </a:rPr>
              <a:t>manner </a:t>
            </a:r>
            <a:r>
              <a:rPr sz="2000" spc="-5" dirty="0">
                <a:solidFill>
                  <a:schemeClr val="bg1"/>
                </a:solidFill>
                <a:latin typeface="Calibri"/>
                <a:cs typeface="Calibri"/>
              </a:rPr>
              <a:t>that  </a:t>
            </a:r>
            <a:r>
              <a:rPr sz="2400" b="1" spc="-10" dirty="0">
                <a:solidFill>
                  <a:schemeClr val="bg1"/>
                </a:solidFill>
                <a:latin typeface="Calibri"/>
                <a:cs typeface="Calibri"/>
              </a:rPr>
              <a:t>promotes contiguity </a:t>
            </a:r>
            <a:r>
              <a:rPr sz="2400" b="1" dirty="0">
                <a:solidFill>
                  <a:schemeClr val="bg1"/>
                </a:solidFill>
                <a:latin typeface="Calibri"/>
                <a:cs typeface="Calibri"/>
              </a:rPr>
              <a:t>and </a:t>
            </a:r>
            <a:r>
              <a:rPr sz="2400" b="1" spc="-5" dirty="0">
                <a:solidFill>
                  <a:srgbClr val="00B050"/>
                </a:solidFill>
                <a:latin typeface="Calibri"/>
                <a:cs typeface="Calibri"/>
              </a:rPr>
              <a:t>orderly growth, </a:t>
            </a:r>
            <a:r>
              <a:rPr sz="2400" b="1" spc="-10" dirty="0">
                <a:solidFill>
                  <a:srgbClr val="00B050"/>
                </a:solidFill>
                <a:latin typeface="Calibri"/>
                <a:cs typeface="Calibri"/>
              </a:rPr>
              <a:t>efficient </a:t>
            </a:r>
            <a:r>
              <a:rPr sz="2400" b="1" spc="-5" dirty="0">
                <a:solidFill>
                  <a:srgbClr val="00B050"/>
                </a:solidFill>
                <a:latin typeface="Calibri"/>
                <a:cs typeface="Calibri"/>
              </a:rPr>
              <a:t>delivery </a:t>
            </a:r>
            <a:r>
              <a:rPr sz="2400" b="1" dirty="0">
                <a:solidFill>
                  <a:schemeClr val="bg1"/>
                </a:solidFill>
                <a:latin typeface="Calibri"/>
                <a:cs typeface="Calibri"/>
              </a:rPr>
              <a:t>of </a:t>
            </a:r>
            <a:r>
              <a:rPr sz="2400" b="1" spc="-5" dirty="0">
                <a:solidFill>
                  <a:schemeClr val="bg1"/>
                </a:solidFill>
                <a:latin typeface="Calibri"/>
                <a:cs typeface="Calibri"/>
              </a:rPr>
              <a:t>municipal  </a:t>
            </a:r>
            <a:r>
              <a:rPr sz="2400" b="1" dirty="0">
                <a:solidFill>
                  <a:schemeClr val="bg1"/>
                </a:solidFill>
                <a:latin typeface="Calibri"/>
                <a:cs typeface="Calibri"/>
              </a:rPr>
              <a:t>services, and </a:t>
            </a:r>
            <a:r>
              <a:rPr sz="2400" b="1" spc="-10" dirty="0">
                <a:solidFill>
                  <a:srgbClr val="CC99FF"/>
                </a:solidFill>
                <a:latin typeface="Calibri"/>
                <a:cs typeface="Calibri"/>
              </a:rPr>
              <a:t>proactive </a:t>
            </a:r>
            <a:r>
              <a:rPr sz="2400" b="1" spc="-5" dirty="0">
                <a:solidFill>
                  <a:srgbClr val="CC99FF"/>
                </a:solidFill>
                <a:latin typeface="Calibri"/>
                <a:cs typeface="Calibri"/>
              </a:rPr>
              <a:t>planning </a:t>
            </a:r>
            <a:r>
              <a:rPr sz="2400" b="1" spc="-15" dirty="0">
                <a:solidFill>
                  <a:schemeClr val="bg1"/>
                </a:solidFill>
                <a:latin typeface="Calibri"/>
                <a:cs typeface="Calibri"/>
              </a:rPr>
              <a:t>for </a:t>
            </a:r>
            <a:r>
              <a:rPr sz="2400" b="1" spc="-10" dirty="0">
                <a:solidFill>
                  <a:schemeClr val="bg1"/>
                </a:solidFill>
                <a:latin typeface="Calibri"/>
                <a:cs typeface="Calibri"/>
              </a:rPr>
              <a:t>future</a:t>
            </a:r>
            <a:r>
              <a:rPr sz="2400" b="1" spc="5" dirty="0">
                <a:solidFill>
                  <a:schemeClr val="bg1"/>
                </a:solidFill>
                <a:latin typeface="Calibri"/>
                <a:cs typeface="Calibri"/>
              </a:rPr>
              <a:t> </a:t>
            </a:r>
            <a:r>
              <a:rPr sz="2400" b="1" spc="-10" dirty="0">
                <a:solidFill>
                  <a:schemeClr val="bg1"/>
                </a:solidFill>
                <a:latin typeface="Calibri"/>
                <a:cs typeface="Calibri"/>
              </a:rPr>
              <a:t>development.</a:t>
            </a:r>
            <a:endParaRPr sz="2400" dirty="0">
              <a:solidFill>
                <a:schemeClr val="bg1"/>
              </a:solidFill>
              <a:latin typeface="Calibri"/>
              <a:cs typeface="Calibri"/>
            </a:endParaRPr>
          </a:p>
        </p:txBody>
      </p:sp>
    </p:spTree>
    <p:extLst>
      <p:ext uri="{BB962C8B-B14F-4D97-AF65-F5344CB8AC3E}">
        <p14:creationId xmlns:p14="http://schemas.microsoft.com/office/powerpoint/2010/main" val="37648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30011" y="117100"/>
            <a:ext cx="8761989" cy="6623044"/>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171425" y="117856"/>
            <a:ext cx="3109128" cy="3045257"/>
          </a:xfrm>
          <a:prstGeom prst="rect">
            <a:avLst/>
          </a:prstGeom>
        </p:spPr>
        <p:txBody>
          <a:bodyPr vert="horz" wrap="square" lIns="0" tIns="106045" rIns="0" bIns="0" rtlCol="0">
            <a:spAutoFit/>
          </a:bodyPr>
          <a:lstStyle/>
          <a:p>
            <a:pPr marL="12700" marR="5080" indent="27305">
              <a:lnSpc>
                <a:spcPts val="5830"/>
              </a:lnSpc>
              <a:spcBef>
                <a:spcPts val="835"/>
              </a:spcBef>
            </a:pPr>
            <a:r>
              <a:rPr lang="en-US" b="1" spc="-65" dirty="0"/>
              <a:t>2017 Development Suitability Analysis</a:t>
            </a:r>
            <a:endParaRPr b="1" dirty="0"/>
          </a:p>
        </p:txBody>
      </p:sp>
      <p:pic>
        <p:nvPicPr>
          <p:cNvPr id="27" name="Graphic 26" descr="Magnifying glass">
            <a:extLst>
              <a:ext uri="{FF2B5EF4-FFF2-40B4-BE49-F238E27FC236}">
                <a16:creationId xmlns:a16="http://schemas.microsoft.com/office/drawing/2014/main" id="{E8EFBDB9-7EC7-47B3-9857-ACD9086F55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29046">
            <a:off x="6366271" y="3428987"/>
            <a:ext cx="3856197" cy="3856197"/>
          </a:xfrm>
          <a:prstGeom prst="rect">
            <a:avLst/>
          </a:prstGeom>
        </p:spPr>
      </p:pic>
      <p:sp>
        <p:nvSpPr>
          <p:cNvPr id="28" name="TextBox 27">
            <a:extLst>
              <a:ext uri="{FF2B5EF4-FFF2-40B4-BE49-F238E27FC236}">
                <a16:creationId xmlns:a16="http://schemas.microsoft.com/office/drawing/2014/main" id="{62042154-4F91-4789-A47D-94620B00E2E2}"/>
              </a:ext>
            </a:extLst>
          </p:cNvPr>
          <p:cNvSpPr txBox="1"/>
          <p:nvPr/>
        </p:nvSpPr>
        <p:spPr>
          <a:xfrm rot="16968890">
            <a:off x="6243148" y="1799151"/>
            <a:ext cx="3305646" cy="523220"/>
          </a:xfrm>
          <a:prstGeom prst="rect">
            <a:avLst/>
          </a:prstGeom>
          <a:noFill/>
        </p:spPr>
        <p:txBody>
          <a:bodyPr wrap="square" rtlCol="0">
            <a:spAutoFit/>
          </a:bodyPr>
          <a:lstStyle/>
          <a:p>
            <a:r>
              <a:rPr lang="en-US" sz="2800" b="1" dirty="0"/>
              <a:t>I-65 Corridor</a:t>
            </a:r>
          </a:p>
        </p:txBody>
      </p:sp>
      <p:sp>
        <p:nvSpPr>
          <p:cNvPr id="7" name="object 10">
            <a:extLst>
              <a:ext uri="{FF2B5EF4-FFF2-40B4-BE49-F238E27FC236}">
                <a16:creationId xmlns:a16="http://schemas.microsoft.com/office/drawing/2014/main" id="{0F426411-AA74-430B-B863-A994AA0A31CA}"/>
              </a:ext>
            </a:extLst>
          </p:cNvPr>
          <p:cNvSpPr txBox="1"/>
          <p:nvPr/>
        </p:nvSpPr>
        <p:spPr>
          <a:xfrm>
            <a:off x="80387" y="3519013"/>
            <a:ext cx="3200166" cy="1730602"/>
          </a:xfrm>
          <a:prstGeom prst="rect">
            <a:avLst/>
          </a:prstGeom>
        </p:spPr>
        <p:txBody>
          <a:bodyPr vert="horz" wrap="square" lIns="0" tIns="12065" rIns="0" bIns="0" rtlCol="0">
            <a:spAutoFit/>
          </a:bodyPr>
          <a:lstStyle/>
          <a:p>
            <a:pPr marL="12700">
              <a:lnSpc>
                <a:spcPct val="100000"/>
              </a:lnSpc>
              <a:spcBef>
                <a:spcPts val="95"/>
              </a:spcBef>
            </a:pPr>
            <a:r>
              <a:rPr lang="en-US" sz="2200" spc="-5" dirty="0">
                <a:solidFill>
                  <a:schemeClr val="bg1"/>
                </a:solidFill>
                <a:latin typeface="Calibri"/>
                <a:cs typeface="Calibri"/>
              </a:rPr>
              <a:t>Modeled suitability based on nine factors centered on:</a:t>
            </a:r>
          </a:p>
          <a:p>
            <a:pPr marL="469900" indent="-457200">
              <a:lnSpc>
                <a:spcPct val="100000"/>
              </a:lnSpc>
              <a:spcBef>
                <a:spcPts val="95"/>
              </a:spcBef>
              <a:buAutoNum type="alphaUcPeriod"/>
            </a:pPr>
            <a:r>
              <a:rPr lang="en-US" sz="2200" spc="-5" dirty="0">
                <a:solidFill>
                  <a:schemeClr val="bg1"/>
                </a:solidFill>
                <a:latin typeface="Calibri"/>
                <a:cs typeface="Calibri"/>
              </a:rPr>
              <a:t>Development potential  </a:t>
            </a:r>
          </a:p>
          <a:p>
            <a:pPr marL="469900" indent="-457200">
              <a:lnSpc>
                <a:spcPct val="100000"/>
              </a:lnSpc>
              <a:spcBef>
                <a:spcPts val="95"/>
              </a:spcBef>
              <a:buAutoNum type="alphaUcPeriod"/>
            </a:pPr>
            <a:r>
              <a:rPr lang="en-US" sz="2200" spc="-5" dirty="0">
                <a:solidFill>
                  <a:schemeClr val="bg1"/>
                </a:solidFill>
                <a:latin typeface="Calibri"/>
                <a:cs typeface="Calibri"/>
              </a:rPr>
              <a:t>Proximity to services/ infrastructure</a:t>
            </a:r>
            <a:endParaRPr sz="2200" dirty="0">
              <a:solidFill>
                <a:schemeClr val="bg1"/>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7000A-1636-40C2-AA8D-B06019CAC0DB}"/>
              </a:ext>
            </a:extLst>
          </p:cNvPr>
          <p:cNvSpPr/>
          <p:nvPr/>
        </p:nvSpPr>
        <p:spPr>
          <a:xfrm>
            <a:off x="3678621" y="6370655"/>
            <a:ext cx="8382480" cy="353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p:nvPr/>
        </p:nvSpPr>
        <p:spPr>
          <a:xfrm>
            <a:off x="3678621" y="97338"/>
            <a:ext cx="8382480" cy="6347459"/>
          </a:xfrm>
          <a:prstGeom prst="rect">
            <a:avLst/>
          </a:prstGeom>
          <a:blipFill>
            <a:blip r:embed="rId3" cstate="print"/>
            <a:stretch>
              <a:fillRect l="-16448"/>
            </a:stretch>
          </a:blipFill>
        </p:spPr>
        <p:txBody>
          <a:bodyPr wrap="square" lIns="0" tIns="0" rIns="0" bIns="0" rtlCol="0"/>
          <a:lstStyle/>
          <a:p>
            <a:endParaRPr dirty="0"/>
          </a:p>
        </p:txBody>
      </p:sp>
      <p:pic>
        <p:nvPicPr>
          <p:cNvPr id="25" name="Graphic 24" descr="Magnifying glass">
            <a:extLst>
              <a:ext uri="{FF2B5EF4-FFF2-40B4-BE49-F238E27FC236}">
                <a16:creationId xmlns:a16="http://schemas.microsoft.com/office/drawing/2014/main" id="{999D7B9A-6618-414A-8F9E-DB75B53D48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29046">
            <a:off x="6366271" y="3428987"/>
            <a:ext cx="3856197" cy="3856197"/>
          </a:xfrm>
          <a:prstGeom prst="rect">
            <a:avLst/>
          </a:prstGeom>
        </p:spPr>
      </p:pic>
      <p:sp>
        <p:nvSpPr>
          <p:cNvPr id="6" name="object 6"/>
          <p:cNvSpPr txBox="1">
            <a:spLocks noGrp="1"/>
          </p:cNvSpPr>
          <p:nvPr>
            <p:ph type="title"/>
          </p:nvPr>
        </p:nvSpPr>
        <p:spPr>
          <a:xfrm>
            <a:off x="92248" y="54538"/>
            <a:ext cx="3138805" cy="3045257"/>
          </a:xfrm>
          <a:prstGeom prst="rect">
            <a:avLst/>
          </a:prstGeom>
        </p:spPr>
        <p:txBody>
          <a:bodyPr vert="horz" wrap="square" lIns="0" tIns="106045" rIns="0" bIns="0" rtlCol="0">
            <a:spAutoFit/>
          </a:bodyPr>
          <a:lstStyle/>
          <a:p>
            <a:pPr marL="12700" marR="5080" indent="27305">
              <a:lnSpc>
                <a:spcPts val="5830"/>
              </a:lnSpc>
              <a:spcBef>
                <a:spcPts val="835"/>
              </a:spcBef>
            </a:pPr>
            <a:r>
              <a:rPr lang="en-US" b="1" spc="-65" dirty="0"/>
              <a:t>2018 </a:t>
            </a:r>
            <a:r>
              <a:rPr b="1" spc="-65" dirty="0"/>
              <a:t>Annexation  </a:t>
            </a:r>
            <a:r>
              <a:rPr b="1" spc="-35" dirty="0"/>
              <a:t>C</a:t>
            </a:r>
            <a:r>
              <a:rPr b="1" spc="-40" dirty="0"/>
              <a:t>a</a:t>
            </a:r>
            <a:r>
              <a:rPr b="1" spc="-50" dirty="0"/>
              <a:t>pa</a:t>
            </a:r>
            <a:r>
              <a:rPr b="1" spc="-60" dirty="0"/>
              <a:t>b</a:t>
            </a:r>
            <a:r>
              <a:rPr b="1" spc="-15" dirty="0"/>
              <a:t>ili</a:t>
            </a:r>
            <a:r>
              <a:rPr b="1" spc="-40" dirty="0"/>
              <a:t>t</a:t>
            </a:r>
            <a:r>
              <a:rPr b="1" spc="-15" dirty="0"/>
              <a:t>i</a:t>
            </a:r>
            <a:r>
              <a:rPr b="1" spc="-55" dirty="0"/>
              <a:t>e</a:t>
            </a:r>
            <a:r>
              <a:rPr b="1" dirty="0"/>
              <a:t>s</a:t>
            </a:r>
            <a:r>
              <a:rPr lang="en-US" b="1" dirty="0"/>
              <a:t> Study</a:t>
            </a:r>
            <a:endParaRPr b="1" dirty="0"/>
          </a:p>
        </p:txBody>
      </p:sp>
      <p:sp>
        <p:nvSpPr>
          <p:cNvPr id="10" name="object 10"/>
          <p:cNvSpPr txBox="1"/>
          <p:nvPr/>
        </p:nvSpPr>
        <p:spPr>
          <a:xfrm>
            <a:off x="232820" y="3271537"/>
            <a:ext cx="3319145" cy="2043508"/>
          </a:xfrm>
          <a:prstGeom prst="rect">
            <a:avLst/>
          </a:prstGeom>
        </p:spPr>
        <p:txBody>
          <a:bodyPr vert="horz" wrap="square" lIns="0" tIns="12065" rIns="0" bIns="0" rtlCol="0">
            <a:spAutoFit/>
          </a:bodyPr>
          <a:lstStyle/>
          <a:p>
            <a:pPr marL="12700">
              <a:lnSpc>
                <a:spcPct val="100000"/>
              </a:lnSpc>
              <a:spcBef>
                <a:spcPts val="95"/>
              </a:spcBef>
            </a:pPr>
            <a:r>
              <a:rPr sz="2200" spc="-5" dirty="0">
                <a:solidFill>
                  <a:schemeClr val="bg1"/>
                </a:solidFill>
                <a:latin typeface="Calibri"/>
                <a:cs typeface="Calibri"/>
              </a:rPr>
              <a:t>Short-, Mid-, or</a:t>
            </a:r>
            <a:r>
              <a:rPr sz="2200" dirty="0">
                <a:solidFill>
                  <a:schemeClr val="bg1"/>
                </a:solidFill>
                <a:latin typeface="Calibri"/>
                <a:cs typeface="Calibri"/>
              </a:rPr>
              <a:t> </a:t>
            </a:r>
            <a:r>
              <a:rPr sz="2200" spc="-5" dirty="0">
                <a:solidFill>
                  <a:schemeClr val="bg1"/>
                </a:solidFill>
                <a:latin typeface="Calibri"/>
                <a:cs typeface="Calibri"/>
              </a:rPr>
              <a:t>Long-</a:t>
            </a:r>
            <a:endParaRPr sz="2200" dirty="0">
              <a:solidFill>
                <a:schemeClr val="bg1"/>
              </a:solidFill>
              <a:latin typeface="Calibri"/>
              <a:cs typeface="Calibri"/>
            </a:endParaRPr>
          </a:p>
          <a:p>
            <a:pPr marL="12700">
              <a:lnSpc>
                <a:spcPct val="100000"/>
              </a:lnSpc>
            </a:pPr>
            <a:r>
              <a:rPr sz="2200" spc="-55" dirty="0">
                <a:solidFill>
                  <a:schemeClr val="bg1"/>
                </a:solidFill>
                <a:latin typeface="Calibri"/>
                <a:cs typeface="Calibri"/>
              </a:rPr>
              <a:t>Term </a:t>
            </a:r>
            <a:r>
              <a:rPr sz="2200" spc="-10" dirty="0">
                <a:solidFill>
                  <a:schemeClr val="bg1"/>
                </a:solidFill>
                <a:latin typeface="Calibri"/>
                <a:cs typeface="Calibri"/>
              </a:rPr>
              <a:t>Capability</a:t>
            </a:r>
            <a:r>
              <a:rPr lang="en-US" sz="2200" spc="-10" dirty="0">
                <a:solidFill>
                  <a:schemeClr val="bg1"/>
                </a:solidFill>
                <a:latin typeface="Calibri"/>
                <a:cs typeface="Calibri"/>
              </a:rPr>
              <a:t> </a:t>
            </a:r>
            <a:r>
              <a:rPr sz="2200" spc="-5" dirty="0">
                <a:solidFill>
                  <a:schemeClr val="bg1"/>
                </a:solidFill>
                <a:latin typeface="Calibri"/>
                <a:cs typeface="Calibri"/>
              </a:rPr>
              <a:t>based</a:t>
            </a:r>
            <a:r>
              <a:rPr sz="2200" spc="-15" dirty="0">
                <a:solidFill>
                  <a:schemeClr val="bg1"/>
                </a:solidFill>
                <a:latin typeface="Calibri"/>
                <a:cs typeface="Calibri"/>
              </a:rPr>
              <a:t> </a:t>
            </a:r>
            <a:r>
              <a:rPr sz="2200" spc="-10" dirty="0">
                <a:solidFill>
                  <a:schemeClr val="bg1"/>
                </a:solidFill>
                <a:latin typeface="Calibri"/>
                <a:cs typeface="Calibri"/>
              </a:rPr>
              <a:t>on:</a:t>
            </a:r>
            <a:endParaRPr sz="2200" dirty="0">
              <a:solidFill>
                <a:schemeClr val="bg1"/>
              </a:solidFill>
              <a:latin typeface="Calibri"/>
              <a:cs typeface="Calibri"/>
            </a:endParaRPr>
          </a:p>
          <a:p>
            <a:pPr marL="355600" indent="-342900">
              <a:lnSpc>
                <a:spcPct val="100000"/>
              </a:lnSpc>
              <a:buAutoNum type="arabicPeriod"/>
              <a:tabLst>
                <a:tab pos="354965" algn="l"/>
                <a:tab pos="355600" algn="l"/>
              </a:tabLst>
            </a:pPr>
            <a:r>
              <a:rPr sz="2200" spc="-10" dirty="0">
                <a:solidFill>
                  <a:schemeClr val="bg1"/>
                </a:solidFill>
                <a:latin typeface="Calibri"/>
                <a:cs typeface="Calibri"/>
              </a:rPr>
              <a:t>Developable</a:t>
            </a:r>
            <a:r>
              <a:rPr sz="2200" spc="-20" dirty="0">
                <a:solidFill>
                  <a:schemeClr val="bg1"/>
                </a:solidFill>
                <a:latin typeface="Calibri"/>
                <a:cs typeface="Calibri"/>
              </a:rPr>
              <a:t> </a:t>
            </a:r>
            <a:r>
              <a:rPr sz="2200" spc="-10" dirty="0">
                <a:solidFill>
                  <a:schemeClr val="bg1"/>
                </a:solidFill>
                <a:latin typeface="Calibri"/>
                <a:cs typeface="Calibri"/>
              </a:rPr>
              <a:t>acreage</a:t>
            </a:r>
            <a:endParaRPr sz="2200" dirty="0">
              <a:solidFill>
                <a:schemeClr val="bg1"/>
              </a:solidFill>
              <a:latin typeface="Calibri"/>
              <a:cs typeface="Calibri"/>
            </a:endParaRPr>
          </a:p>
          <a:p>
            <a:pPr marL="355600" indent="-342900">
              <a:lnSpc>
                <a:spcPct val="100000"/>
              </a:lnSpc>
              <a:buAutoNum type="arabicPeriod"/>
              <a:tabLst>
                <a:tab pos="354965" algn="l"/>
                <a:tab pos="355600" algn="l"/>
              </a:tabLst>
            </a:pPr>
            <a:r>
              <a:rPr sz="2200" spc="-15" dirty="0">
                <a:solidFill>
                  <a:schemeClr val="bg1"/>
                </a:solidFill>
                <a:latin typeface="Calibri"/>
                <a:cs typeface="Calibri"/>
              </a:rPr>
              <a:t>Future </a:t>
            </a:r>
            <a:r>
              <a:rPr sz="2200" spc="-5" dirty="0">
                <a:solidFill>
                  <a:schemeClr val="bg1"/>
                </a:solidFill>
                <a:latin typeface="Calibri"/>
                <a:cs typeface="Calibri"/>
              </a:rPr>
              <a:t>land</a:t>
            </a:r>
            <a:r>
              <a:rPr sz="2200" spc="-15" dirty="0">
                <a:solidFill>
                  <a:schemeClr val="bg1"/>
                </a:solidFill>
                <a:latin typeface="Calibri"/>
                <a:cs typeface="Calibri"/>
              </a:rPr>
              <a:t> </a:t>
            </a:r>
            <a:r>
              <a:rPr sz="2200" spc="-10" dirty="0">
                <a:solidFill>
                  <a:schemeClr val="bg1"/>
                </a:solidFill>
                <a:latin typeface="Calibri"/>
                <a:cs typeface="Calibri"/>
              </a:rPr>
              <a:t>use</a:t>
            </a:r>
            <a:endParaRPr sz="2200" dirty="0">
              <a:solidFill>
                <a:schemeClr val="bg1"/>
              </a:solidFill>
              <a:latin typeface="Calibri"/>
              <a:cs typeface="Calibri"/>
            </a:endParaRPr>
          </a:p>
          <a:p>
            <a:pPr marL="355600" indent="-342900">
              <a:lnSpc>
                <a:spcPct val="100000"/>
              </a:lnSpc>
              <a:buAutoNum type="arabicPeriod"/>
              <a:tabLst>
                <a:tab pos="354965" algn="l"/>
                <a:tab pos="355600" algn="l"/>
              </a:tabLst>
            </a:pPr>
            <a:r>
              <a:rPr sz="2200" spc="-5" dirty="0">
                <a:solidFill>
                  <a:schemeClr val="bg1"/>
                </a:solidFill>
                <a:latin typeface="Calibri"/>
                <a:cs typeface="Calibri"/>
              </a:rPr>
              <a:t>Ability </a:t>
            </a:r>
            <a:r>
              <a:rPr sz="2200" spc="-20" dirty="0">
                <a:solidFill>
                  <a:schemeClr val="bg1"/>
                </a:solidFill>
                <a:latin typeface="Calibri"/>
                <a:cs typeface="Calibri"/>
              </a:rPr>
              <a:t>to </a:t>
            </a:r>
            <a:r>
              <a:rPr sz="2200" spc="-15" dirty="0">
                <a:solidFill>
                  <a:schemeClr val="bg1"/>
                </a:solidFill>
                <a:latin typeface="Calibri"/>
                <a:cs typeface="Calibri"/>
              </a:rPr>
              <a:t>provide</a:t>
            </a:r>
            <a:r>
              <a:rPr sz="2200" dirty="0">
                <a:solidFill>
                  <a:schemeClr val="bg1"/>
                </a:solidFill>
                <a:latin typeface="Calibri"/>
                <a:cs typeface="Calibri"/>
              </a:rPr>
              <a:t> </a:t>
            </a:r>
            <a:r>
              <a:rPr sz="2200" spc="-5" dirty="0">
                <a:solidFill>
                  <a:schemeClr val="bg1"/>
                </a:solidFill>
                <a:latin typeface="Calibri"/>
                <a:cs typeface="Calibri"/>
              </a:rPr>
              <a:t>services</a:t>
            </a:r>
            <a:endParaRPr sz="2200" dirty="0">
              <a:solidFill>
                <a:schemeClr val="bg1"/>
              </a:solidFill>
              <a:latin typeface="Calibri"/>
              <a:cs typeface="Calibri"/>
            </a:endParaRPr>
          </a:p>
          <a:p>
            <a:pPr marL="355600" indent="-342900">
              <a:lnSpc>
                <a:spcPct val="100000"/>
              </a:lnSpc>
              <a:buAutoNum type="arabicPeriod"/>
              <a:tabLst>
                <a:tab pos="354965" algn="l"/>
                <a:tab pos="355600" algn="l"/>
              </a:tabLst>
            </a:pPr>
            <a:r>
              <a:rPr sz="2200" spc="-5" dirty="0">
                <a:solidFill>
                  <a:schemeClr val="bg1"/>
                </a:solidFill>
                <a:latin typeface="Calibri"/>
                <a:cs typeface="Calibri"/>
              </a:rPr>
              <a:t>Magnitude </a:t>
            </a:r>
            <a:r>
              <a:rPr sz="2200" dirty="0">
                <a:solidFill>
                  <a:schemeClr val="bg1"/>
                </a:solidFill>
                <a:latin typeface="Calibri"/>
                <a:cs typeface="Calibri"/>
              </a:rPr>
              <a:t>of</a:t>
            </a:r>
            <a:r>
              <a:rPr sz="2200" spc="-40" dirty="0">
                <a:solidFill>
                  <a:schemeClr val="bg1"/>
                </a:solidFill>
                <a:latin typeface="Calibri"/>
                <a:cs typeface="Calibri"/>
              </a:rPr>
              <a:t> </a:t>
            </a:r>
            <a:r>
              <a:rPr sz="2200" spc="-15" dirty="0">
                <a:solidFill>
                  <a:schemeClr val="bg1"/>
                </a:solidFill>
                <a:latin typeface="Calibri"/>
                <a:cs typeface="Calibri"/>
              </a:rPr>
              <a:t>investment</a:t>
            </a:r>
            <a:endParaRPr sz="2200" dirty="0">
              <a:solidFill>
                <a:schemeClr val="bg1"/>
              </a:solidFill>
              <a:latin typeface="Calibri"/>
              <a:cs typeface="Calibri"/>
            </a:endParaRPr>
          </a:p>
        </p:txBody>
      </p:sp>
      <p:sp>
        <p:nvSpPr>
          <p:cNvPr id="11" name="object 11"/>
          <p:cNvSpPr txBox="1"/>
          <p:nvPr/>
        </p:nvSpPr>
        <p:spPr>
          <a:xfrm>
            <a:off x="4747101" y="1385553"/>
            <a:ext cx="67246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SHO</a:t>
            </a:r>
            <a:r>
              <a:rPr sz="1800" b="1" spc="-20" dirty="0">
                <a:latin typeface="Calibri"/>
                <a:cs typeface="Calibri"/>
              </a:rPr>
              <a:t>R</a:t>
            </a:r>
            <a:r>
              <a:rPr sz="1800" b="1" dirty="0">
                <a:latin typeface="Calibri"/>
                <a:cs typeface="Calibri"/>
              </a:rPr>
              <a:t>T</a:t>
            </a:r>
            <a:endParaRPr sz="1800" dirty="0">
              <a:latin typeface="Calibri"/>
              <a:cs typeface="Calibri"/>
            </a:endParaRPr>
          </a:p>
        </p:txBody>
      </p:sp>
      <p:sp>
        <p:nvSpPr>
          <p:cNvPr id="12" name="object 12"/>
          <p:cNvSpPr txBox="1"/>
          <p:nvPr/>
        </p:nvSpPr>
        <p:spPr>
          <a:xfrm>
            <a:off x="7621904" y="5385973"/>
            <a:ext cx="67246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SHO</a:t>
            </a:r>
            <a:r>
              <a:rPr sz="1800" b="1" spc="-20" dirty="0">
                <a:latin typeface="Calibri"/>
                <a:cs typeface="Calibri"/>
              </a:rPr>
              <a:t>R</a:t>
            </a:r>
            <a:r>
              <a:rPr sz="1800" b="1" dirty="0">
                <a:latin typeface="Calibri"/>
                <a:cs typeface="Calibri"/>
              </a:rPr>
              <a:t>T</a:t>
            </a:r>
            <a:endParaRPr sz="1800" dirty="0">
              <a:latin typeface="Calibri"/>
              <a:cs typeface="Calibri"/>
            </a:endParaRPr>
          </a:p>
        </p:txBody>
      </p:sp>
      <p:sp>
        <p:nvSpPr>
          <p:cNvPr id="13" name="object 13"/>
          <p:cNvSpPr txBox="1"/>
          <p:nvPr/>
        </p:nvSpPr>
        <p:spPr>
          <a:xfrm>
            <a:off x="9676536" y="2971182"/>
            <a:ext cx="431165"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MID</a:t>
            </a:r>
            <a:endParaRPr sz="1800" dirty="0">
              <a:latin typeface="Calibri"/>
              <a:cs typeface="Calibri"/>
            </a:endParaRPr>
          </a:p>
        </p:txBody>
      </p:sp>
      <p:sp>
        <p:nvSpPr>
          <p:cNvPr id="14" name="object 14"/>
          <p:cNvSpPr txBox="1"/>
          <p:nvPr/>
        </p:nvSpPr>
        <p:spPr>
          <a:xfrm>
            <a:off x="6717213" y="829494"/>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15" name="object 15"/>
          <p:cNvSpPr txBox="1"/>
          <p:nvPr/>
        </p:nvSpPr>
        <p:spPr>
          <a:xfrm>
            <a:off x="6101390" y="998012"/>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16" name="object 16"/>
          <p:cNvSpPr txBox="1"/>
          <p:nvPr/>
        </p:nvSpPr>
        <p:spPr>
          <a:xfrm>
            <a:off x="4684616" y="3576812"/>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17" name="object 17"/>
          <p:cNvSpPr txBox="1"/>
          <p:nvPr/>
        </p:nvSpPr>
        <p:spPr>
          <a:xfrm>
            <a:off x="5279493" y="4660730"/>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18" name="object 18"/>
          <p:cNvSpPr txBox="1"/>
          <p:nvPr/>
        </p:nvSpPr>
        <p:spPr>
          <a:xfrm>
            <a:off x="5997480" y="4109827"/>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19" name="object 19"/>
          <p:cNvSpPr txBox="1"/>
          <p:nvPr/>
        </p:nvSpPr>
        <p:spPr>
          <a:xfrm>
            <a:off x="5997480" y="5416955"/>
            <a:ext cx="567690" cy="299720"/>
          </a:xfrm>
          <a:prstGeom prst="rect">
            <a:avLst/>
          </a:prstGeom>
        </p:spPr>
        <p:txBody>
          <a:bodyPr vert="horz" wrap="square" lIns="0" tIns="12700" rIns="0" bIns="0" rtlCol="0">
            <a:spAutoFit/>
          </a:bodyPr>
          <a:lstStyle/>
          <a:p>
            <a:pPr marL="12700">
              <a:lnSpc>
                <a:spcPct val="100000"/>
              </a:lnSpc>
              <a:spcBef>
                <a:spcPts val="100"/>
              </a:spcBef>
            </a:pPr>
            <a:r>
              <a:rPr sz="1800" b="1" spc="-45" dirty="0">
                <a:latin typeface="Calibri"/>
                <a:cs typeface="Calibri"/>
              </a:rPr>
              <a:t>L</a:t>
            </a:r>
            <a:r>
              <a:rPr sz="1800" b="1" spc="-5" dirty="0">
                <a:latin typeface="Calibri"/>
                <a:cs typeface="Calibri"/>
              </a:rPr>
              <a:t>ONG</a:t>
            </a:r>
            <a:endParaRPr sz="1800" dirty="0">
              <a:latin typeface="Calibri"/>
              <a:cs typeface="Calibri"/>
            </a:endParaRPr>
          </a:p>
        </p:txBody>
      </p:sp>
      <p:sp>
        <p:nvSpPr>
          <p:cNvPr id="20" name="TextBox 19">
            <a:extLst>
              <a:ext uri="{FF2B5EF4-FFF2-40B4-BE49-F238E27FC236}">
                <a16:creationId xmlns:a16="http://schemas.microsoft.com/office/drawing/2014/main" id="{3D00BFB5-026E-40ED-A152-2131EDAEC6D0}"/>
              </a:ext>
            </a:extLst>
          </p:cNvPr>
          <p:cNvSpPr txBox="1"/>
          <p:nvPr/>
        </p:nvSpPr>
        <p:spPr>
          <a:xfrm rot="16917902">
            <a:off x="6170443" y="1570556"/>
            <a:ext cx="3305646" cy="400110"/>
          </a:xfrm>
          <a:prstGeom prst="rect">
            <a:avLst/>
          </a:prstGeom>
          <a:noFill/>
        </p:spPr>
        <p:txBody>
          <a:bodyPr wrap="square" rtlCol="0">
            <a:spAutoFit/>
          </a:bodyPr>
          <a:lstStyle/>
          <a:p>
            <a:r>
              <a:rPr lang="en-US" sz="2000" b="1" dirty="0"/>
              <a:t>I-65 Corridor</a:t>
            </a:r>
          </a:p>
        </p:txBody>
      </p:sp>
    </p:spTree>
    <p:extLst>
      <p:ext uri="{BB962C8B-B14F-4D97-AF65-F5344CB8AC3E}">
        <p14:creationId xmlns:p14="http://schemas.microsoft.com/office/powerpoint/2010/main" val="32828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734508-6CFE-4ACB-8755-55280799BAA5}"/>
              </a:ext>
            </a:extLst>
          </p:cNvPr>
          <p:cNvSpPr txBox="1"/>
          <p:nvPr/>
        </p:nvSpPr>
        <p:spPr>
          <a:xfrm>
            <a:off x="641865" y="1658883"/>
            <a:ext cx="5617257" cy="4801314"/>
          </a:xfrm>
          <a:prstGeom prst="rect">
            <a:avLst/>
          </a:prstGeom>
          <a:noFill/>
        </p:spPr>
        <p:txBody>
          <a:bodyPr wrap="square" rtlCol="0">
            <a:spAutoFit/>
          </a:bodyPr>
          <a:lstStyle/>
          <a:p>
            <a:r>
              <a:rPr lang="en-US" dirty="0">
                <a:solidFill>
                  <a:schemeClr val="bg1"/>
                </a:solidFill>
              </a:rPr>
              <a:t>Area designated Regional Commerce; potential for redevelopment </a:t>
            </a:r>
          </a:p>
          <a:p>
            <a:endParaRPr lang="en-US" dirty="0">
              <a:solidFill>
                <a:schemeClr val="bg1"/>
              </a:solidFill>
            </a:endParaRPr>
          </a:p>
          <a:p>
            <a:r>
              <a:rPr lang="en-US" dirty="0">
                <a:solidFill>
                  <a:schemeClr val="bg1"/>
                </a:solidFill>
              </a:rPr>
              <a:t>Basin has second-largest amount of developable acreage</a:t>
            </a:r>
          </a:p>
          <a:p>
            <a:endParaRPr lang="en-US" dirty="0">
              <a:solidFill>
                <a:schemeClr val="bg1"/>
              </a:solidFill>
            </a:endParaRPr>
          </a:p>
          <a:p>
            <a:endParaRPr lang="en-US" dirty="0">
              <a:solidFill>
                <a:schemeClr val="bg1"/>
              </a:solidFill>
            </a:endParaRPr>
          </a:p>
          <a:p>
            <a:r>
              <a:rPr lang="en-US" dirty="0">
                <a:solidFill>
                  <a:schemeClr val="bg1"/>
                </a:solidFill>
              </a:rPr>
              <a:t>City is making significant investments into this area (fire station, water facility, Long Lane overpass, etc.)</a:t>
            </a:r>
          </a:p>
          <a:p>
            <a:endParaRPr lang="en-US" dirty="0">
              <a:solidFill>
                <a:schemeClr val="bg1"/>
              </a:solidFill>
            </a:endParaRPr>
          </a:p>
          <a:p>
            <a:endParaRPr lang="en-US" dirty="0">
              <a:solidFill>
                <a:schemeClr val="bg1"/>
              </a:solidFill>
            </a:endParaRPr>
          </a:p>
          <a:p>
            <a:r>
              <a:rPr lang="en-US" dirty="0">
                <a:solidFill>
                  <a:schemeClr val="bg1"/>
                </a:solidFill>
              </a:rPr>
              <a:t>In two years, BOMA has annexed 815 acres outside the UGB</a:t>
            </a:r>
          </a:p>
          <a:p>
            <a:endParaRPr lang="en-US" dirty="0">
              <a:solidFill>
                <a:schemeClr val="bg1"/>
              </a:solidFill>
            </a:endParaRPr>
          </a:p>
          <a:p>
            <a:r>
              <a:rPr lang="en-US" dirty="0">
                <a:solidFill>
                  <a:schemeClr val="bg1"/>
                </a:solidFill>
              </a:rPr>
              <a:t>Property owners are ready to develop, and are pressuring staff for answers we don’t have</a:t>
            </a:r>
          </a:p>
          <a:p>
            <a:endParaRPr lang="en-US" dirty="0">
              <a:solidFill>
                <a:schemeClr val="bg1"/>
              </a:solidFill>
            </a:endParaRPr>
          </a:p>
          <a:p>
            <a:endParaRPr lang="en-US" dirty="0">
              <a:solidFill>
                <a:schemeClr val="bg1"/>
              </a:solidFill>
            </a:endParaRPr>
          </a:p>
        </p:txBody>
      </p:sp>
      <p:sp>
        <p:nvSpPr>
          <p:cNvPr id="22" name="object 2">
            <a:extLst>
              <a:ext uri="{FF2B5EF4-FFF2-40B4-BE49-F238E27FC236}">
                <a16:creationId xmlns:a16="http://schemas.microsoft.com/office/drawing/2014/main" id="{C0A7D5A5-CEB8-45D3-8B01-543D9C2BEFA5}"/>
              </a:ext>
            </a:extLst>
          </p:cNvPr>
          <p:cNvSpPr txBox="1">
            <a:spLocks/>
          </p:cNvSpPr>
          <p:nvPr/>
        </p:nvSpPr>
        <p:spPr>
          <a:xfrm>
            <a:off x="411733" y="659222"/>
            <a:ext cx="6183086" cy="69057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US" b="1" spc="-30" dirty="0">
                <a:solidFill>
                  <a:schemeClr val="bg1"/>
                </a:solidFill>
              </a:rPr>
              <a:t>Why now? Why this area?</a:t>
            </a:r>
            <a:r>
              <a:rPr lang="en-US" b="1" spc="-30" dirty="0"/>
              <a:t>?</a:t>
            </a:r>
            <a:endParaRPr lang="en-US" b="1" spc="-40" dirty="0">
              <a:solidFill>
                <a:schemeClr val="bg1"/>
              </a:solidFill>
            </a:endParaRPr>
          </a:p>
        </p:txBody>
      </p:sp>
      <p:grpSp>
        <p:nvGrpSpPr>
          <p:cNvPr id="14" name="Group 13">
            <a:extLst>
              <a:ext uri="{FF2B5EF4-FFF2-40B4-BE49-F238E27FC236}">
                <a16:creationId xmlns:a16="http://schemas.microsoft.com/office/drawing/2014/main" id="{C9A3798F-775D-432E-8C80-876585FD1109}"/>
              </a:ext>
            </a:extLst>
          </p:cNvPr>
          <p:cNvGrpSpPr/>
          <p:nvPr/>
        </p:nvGrpSpPr>
        <p:grpSpPr>
          <a:xfrm>
            <a:off x="6877865" y="78968"/>
            <a:ext cx="5933795" cy="6687053"/>
            <a:chOff x="4321701" y="78968"/>
            <a:chExt cx="5933795" cy="6687053"/>
          </a:xfrm>
        </p:grpSpPr>
        <p:pic>
          <p:nvPicPr>
            <p:cNvPr id="9" name="Picture 8" descr="Map&#10;&#10;Description automatically generated">
              <a:extLst>
                <a:ext uri="{FF2B5EF4-FFF2-40B4-BE49-F238E27FC236}">
                  <a16:creationId xmlns:a16="http://schemas.microsoft.com/office/drawing/2014/main" id="{E2857A83-AAA6-45B4-8840-48F0F65FBAE8}"/>
                </a:ext>
              </a:extLst>
            </p:cNvPr>
            <p:cNvPicPr>
              <a:picLocks noChangeAspect="1"/>
            </p:cNvPicPr>
            <p:nvPr/>
          </p:nvPicPr>
          <p:blipFill rotWithShape="1">
            <a:blip r:embed="rId3">
              <a:extLst>
                <a:ext uri="{28A0092B-C50C-407E-A947-70E740481C1C}">
                  <a14:useLocalDpi xmlns:a14="http://schemas.microsoft.com/office/drawing/2010/main" val="0"/>
                </a:ext>
              </a:extLst>
            </a:blip>
            <a:srcRect t="1242" b="8593"/>
            <a:stretch/>
          </p:blipFill>
          <p:spPr>
            <a:xfrm>
              <a:off x="4515125" y="91979"/>
              <a:ext cx="4928204" cy="6674042"/>
            </a:xfrm>
            <a:prstGeom prst="rect">
              <a:avLst/>
            </a:prstGeom>
          </p:spPr>
        </p:pic>
        <p:sp>
          <p:nvSpPr>
            <p:cNvPr id="2" name="Freeform: Shape 1">
              <a:extLst>
                <a:ext uri="{FF2B5EF4-FFF2-40B4-BE49-F238E27FC236}">
                  <a16:creationId xmlns:a16="http://schemas.microsoft.com/office/drawing/2014/main" id="{372DD152-3030-42A7-8A40-0693C8449F1C}"/>
                </a:ext>
              </a:extLst>
            </p:cNvPr>
            <p:cNvSpPr/>
            <p:nvPr/>
          </p:nvSpPr>
          <p:spPr>
            <a:xfrm>
              <a:off x="5789304" y="381343"/>
              <a:ext cx="2029691" cy="3124200"/>
            </a:xfrm>
            <a:custGeom>
              <a:avLst/>
              <a:gdLst>
                <a:gd name="connsiteX0" fmla="*/ 1690255 w 2029691"/>
                <a:gd name="connsiteY0" fmla="*/ 69273 h 3124200"/>
                <a:gd name="connsiteX1" fmla="*/ 1967346 w 2029691"/>
                <a:gd name="connsiteY1" fmla="*/ 131618 h 3124200"/>
                <a:gd name="connsiteX2" fmla="*/ 2001982 w 2029691"/>
                <a:gd name="connsiteY2" fmla="*/ 173182 h 3124200"/>
                <a:gd name="connsiteX3" fmla="*/ 2029691 w 2029691"/>
                <a:gd name="connsiteY3" fmla="*/ 256309 h 3124200"/>
                <a:gd name="connsiteX4" fmla="*/ 2029691 w 2029691"/>
                <a:gd name="connsiteY4" fmla="*/ 588818 h 3124200"/>
                <a:gd name="connsiteX5" fmla="*/ 1939637 w 2029691"/>
                <a:gd name="connsiteY5" fmla="*/ 1724891 h 3124200"/>
                <a:gd name="connsiteX6" fmla="*/ 1801091 w 2029691"/>
                <a:gd name="connsiteY6" fmla="*/ 1766455 h 3124200"/>
                <a:gd name="connsiteX7" fmla="*/ 1745673 w 2029691"/>
                <a:gd name="connsiteY7" fmla="*/ 2209800 h 3124200"/>
                <a:gd name="connsiteX8" fmla="*/ 1309255 w 2029691"/>
                <a:gd name="connsiteY8" fmla="*/ 2306782 h 3124200"/>
                <a:gd name="connsiteX9" fmla="*/ 1253837 w 2029691"/>
                <a:gd name="connsiteY9" fmla="*/ 2424546 h 3124200"/>
                <a:gd name="connsiteX10" fmla="*/ 1108364 w 2029691"/>
                <a:gd name="connsiteY10" fmla="*/ 2417618 h 3124200"/>
                <a:gd name="connsiteX11" fmla="*/ 1080655 w 2029691"/>
                <a:gd name="connsiteY11" fmla="*/ 2639291 h 3124200"/>
                <a:gd name="connsiteX12" fmla="*/ 1032164 w 2029691"/>
                <a:gd name="connsiteY12" fmla="*/ 2639291 h 3124200"/>
                <a:gd name="connsiteX13" fmla="*/ 1052946 w 2029691"/>
                <a:gd name="connsiteY13" fmla="*/ 2431473 h 3124200"/>
                <a:gd name="connsiteX14" fmla="*/ 872837 w 2029691"/>
                <a:gd name="connsiteY14" fmla="*/ 2410691 h 3124200"/>
                <a:gd name="connsiteX15" fmla="*/ 845128 w 2029691"/>
                <a:gd name="connsiteY15" fmla="*/ 2542309 h 3124200"/>
                <a:gd name="connsiteX16" fmla="*/ 893619 w 2029691"/>
                <a:gd name="connsiteY16" fmla="*/ 2646218 h 3124200"/>
                <a:gd name="connsiteX17" fmla="*/ 907473 w 2029691"/>
                <a:gd name="connsiteY17" fmla="*/ 2757055 h 3124200"/>
                <a:gd name="connsiteX18" fmla="*/ 658091 w 2029691"/>
                <a:gd name="connsiteY18" fmla="*/ 3124200 h 3124200"/>
                <a:gd name="connsiteX19" fmla="*/ 0 w 2029691"/>
                <a:gd name="connsiteY19" fmla="*/ 3061855 h 3124200"/>
                <a:gd name="connsiteX20" fmla="*/ 76200 w 2029691"/>
                <a:gd name="connsiteY20" fmla="*/ 2597727 h 3124200"/>
                <a:gd name="connsiteX21" fmla="*/ 242455 w 2029691"/>
                <a:gd name="connsiteY21" fmla="*/ 1891146 h 3124200"/>
                <a:gd name="connsiteX22" fmla="*/ 803564 w 2029691"/>
                <a:gd name="connsiteY22" fmla="*/ 1918855 h 3124200"/>
                <a:gd name="connsiteX23" fmla="*/ 658091 w 2029691"/>
                <a:gd name="connsiteY23" fmla="*/ 2389909 h 3124200"/>
                <a:gd name="connsiteX24" fmla="*/ 755073 w 2029691"/>
                <a:gd name="connsiteY24" fmla="*/ 2438400 h 3124200"/>
                <a:gd name="connsiteX25" fmla="*/ 782782 w 2029691"/>
                <a:gd name="connsiteY25" fmla="*/ 2382982 h 3124200"/>
                <a:gd name="connsiteX26" fmla="*/ 1080655 w 2029691"/>
                <a:gd name="connsiteY26" fmla="*/ 2272146 h 3124200"/>
                <a:gd name="connsiteX27" fmla="*/ 1143000 w 2029691"/>
                <a:gd name="connsiteY27" fmla="*/ 1925782 h 3124200"/>
                <a:gd name="connsiteX28" fmla="*/ 1226128 w 2029691"/>
                <a:gd name="connsiteY28" fmla="*/ 1925782 h 3124200"/>
                <a:gd name="connsiteX29" fmla="*/ 1267691 w 2029691"/>
                <a:gd name="connsiteY29" fmla="*/ 1011382 h 3124200"/>
                <a:gd name="connsiteX30" fmla="*/ 1510146 w 2029691"/>
                <a:gd name="connsiteY30" fmla="*/ 1052946 h 3124200"/>
                <a:gd name="connsiteX31" fmla="*/ 1468582 w 2029691"/>
                <a:gd name="connsiteY31" fmla="*/ 505691 h 3124200"/>
                <a:gd name="connsiteX32" fmla="*/ 1406237 w 2029691"/>
                <a:gd name="connsiteY32" fmla="*/ 415637 h 3124200"/>
                <a:gd name="connsiteX33" fmla="*/ 1399309 w 2029691"/>
                <a:gd name="connsiteY33" fmla="*/ 0 h 3124200"/>
                <a:gd name="connsiteX34" fmla="*/ 1565564 w 2029691"/>
                <a:gd name="connsiteY34" fmla="*/ 48491 h 3124200"/>
                <a:gd name="connsiteX35" fmla="*/ 1565564 w 2029691"/>
                <a:gd name="connsiteY35" fmla="*/ 187037 h 3124200"/>
                <a:gd name="connsiteX36" fmla="*/ 1565564 w 2029691"/>
                <a:gd name="connsiteY36" fmla="*/ 187037 h 3124200"/>
                <a:gd name="connsiteX37" fmla="*/ 1704109 w 2029691"/>
                <a:gd name="connsiteY37" fmla="*/ 152400 h 3124200"/>
                <a:gd name="connsiteX38" fmla="*/ 1690255 w 2029691"/>
                <a:gd name="connsiteY38" fmla="*/ 69273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9691" h="3124200">
                  <a:moveTo>
                    <a:pt x="1690255" y="69273"/>
                  </a:moveTo>
                  <a:lnTo>
                    <a:pt x="1967346" y="131618"/>
                  </a:lnTo>
                  <a:lnTo>
                    <a:pt x="2001982" y="173182"/>
                  </a:lnTo>
                  <a:lnTo>
                    <a:pt x="2029691" y="256309"/>
                  </a:lnTo>
                  <a:lnTo>
                    <a:pt x="2029691" y="588818"/>
                  </a:lnTo>
                  <a:lnTo>
                    <a:pt x="1939637" y="1724891"/>
                  </a:lnTo>
                  <a:lnTo>
                    <a:pt x="1801091" y="1766455"/>
                  </a:lnTo>
                  <a:lnTo>
                    <a:pt x="1745673" y="2209800"/>
                  </a:lnTo>
                  <a:lnTo>
                    <a:pt x="1309255" y="2306782"/>
                  </a:lnTo>
                  <a:lnTo>
                    <a:pt x="1253837" y="2424546"/>
                  </a:lnTo>
                  <a:lnTo>
                    <a:pt x="1108364" y="2417618"/>
                  </a:lnTo>
                  <a:lnTo>
                    <a:pt x="1080655" y="2639291"/>
                  </a:lnTo>
                  <a:lnTo>
                    <a:pt x="1032164" y="2639291"/>
                  </a:lnTo>
                  <a:lnTo>
                    <a:pt x="1052946" y="2431473"/>
                  </a:lnTo>
                  <a:lnTo>
                    <a:pt x="872837" y="2410691"/>
                  </a:lnTo>
                  <a:lnTo>
                    <a:pt x="845128" y="2542309"/>
                  </a:lnTo>
                  <a:lnTo>
                    <a:pt x="893619" y="2646218"/>
                  </a:lnTo>
                  <a:lnTo>
                    <a:pt x="907473" y="2757055"/>
                  </a:lnTo>
                  <a:lnTo>
                    <a:pt x="658091" y="3124200"/>
                  </a:lnTo>
                  <a:lnTo>
                    <a:pt x="0" y="3061855"/>
                  </a:lnTo>
                  <a:lnTo>
                    <a:pt x="76200" y="2597727"/>
                  </a:lnTo>
                  <a:lnTo>
                    <a:pt x="242455" y="1891146"/>
                  </a:lnTo>
                  <a:lnTo>
                    <a:pt x="803564" y="1918855"/>
                  </a:lnTo>
                  <a:lnTo>
                    <a:pt x="658091" y="2389909"/>
                  </a:lnTo>
                  <a:lnTo>
                    <a:pt x="755073" y="2438400"/>
                  </a:lnTo>
                  <a:lnTo>
                    <a:pt x="782782" y="2382982"/>
                  </a:lnTo>
                  <a:lnTo>
                    <a:pt x="1080655" y="2272146"/>
                  </a:lnTo>
                  <a:lnTo>
                    <a:pt x="1143000" y="1925782"/>
                  </a:lnTo>
                  <a:lnTo>
                    <a:pt x="1226128" y="1925782"/>
                  </a:lnTo>
                  <a:lnTo>
                    <a:pt x="1267691" y="1011382"/>
                  </a:lnTo>
                  <a:lnTo>
                    <a:pt x="1510146" y="1052946"/>
                  </a:lnTo>
                  <a:lnTo>
                    <a:pt x="1468582" y="505691"/>
                  </a:lnTo>
                  <a:lnTo>
                    <a:pt x="1406237" y="415637"/>
                  </a:lnTo>
                  <a:lnTo>
                    <a:pt x="1399309" y="0"/>
                  </a:lnTo>
                  <a:lnTo>
                    <a:pt x="1565564" y="48491"/>
                  </a:lnTo>
                  <a:lnTo>
                    <a:pt x="1565564" y="187037"/>
                  </a:lnTo>
                  <a:lnTo>
                    <a:pt x="1565564" y="187037"/>
                  </a:lnTo>
                  <a:lnTo>
                    <a:pt x="1704109" y="152400"/>
                  </a:lnTo>
                  <a:lnTo>
                    <a:pt x="1690255" y="69273"/>
                  </a:lnTo>
                  <a:close/>
                </a:path>
              </a:pathLst>
            </a:cu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B3C2CA1-8A2B-473A-8625-17435A5C7FDD}"/>
                </a:ext>
              </a:extLst>
            </p:cNvPr>
            <p:cNvSpPr/>
            <p:nvPr/>
          </p:nvSpPr>
          <p:spPr>
            <a:xfrm>
              <a:off x="4983146" y="4208042"/>
              <a:ext cx="1440873" cy="2341418"/>
            </a:xfrm>
            <a:custGeom>
              <a:avLst/>
              <a:gdLst>
                <a:gd name="connsiteX0" fmla="*/ 159327 w 1440873"/>
                <a:gd name="connsiteY0" fmla="*/ 0 h 2341418"/>
                <a:gd name="connsiteX1" fmla="*/ 464127 w 1440873"/>
                <a:gd name="connsiteY1" fmla="*/ 6928 h 2341418"/>
                <a:gd name="connsiteX2" fmla="*/ 353291 w 1440873"/>
                <a:gd name="connsiteY2" fmla="*/ 865909 h 2341418"/>
                <a:gd name="connsiteX3" fmla="*/ 387927 w 1440873"/>
                <a:gd name="connsiteY3" fmla="*/ 886691 h 2341418"/>
                <a:gd name="connsiteX4" fmla="*/ 533400 w 1440873"/>
                <a:gd name="connsiteY4" fmla="*/ 637309 h 2341418"/>
                <a:gd name="connsiteX5" fmla="*/ 540327 w 1440873"/>
                <a:gd name="connsiteY5" fmla="*/ 429491 h 2341418"/>
                <a:gd name="connsiteX6" fmla="*/ 498764 w 1440873"/>
                <a:gd name="connsiteY6" fmla="*/ 360218 h 2341418"/>
                <a:gd name="connsiteX7" fmla="*/ 450273 w 1440873"/>
                <a:gd name="connsiteY7" fmla="*/ 318655 h 2341418"/>
                <a:gd name="connsiteX8" fmla="*/ 554182 w 1440873"/>
                <a:gd name="connsiteY8" fmla="*/ 367146 h 2341418"/>
                <a:gd name="connsiteX9" fmla="*/ 651164 w 1440873"/>
                <a:gd name="connsiteY9" fmla="*/ 477982 h 2341418"/>
                <a:gd name="connsiteX10" fmla="*/ 588818 w 1440873"/>
                <a:gd name="connsiteY10" fmla="*/ 526473 h 2341418"/>
                <a:gd name="connsiteX11" fmla="*/ 671946 w 1440873"/>
                <a:gd name="connsiteY11" fmla="*/ 637309 h 2341418"/>
                <a:gd name="connsiteX12" fmla="*/ 734291 w 1440873"/>
                <a:gd name="connsiteY12" fmla="*/ 568037 h 2341418"/>
                <a:gd name="connsiteX13" fmla="*/ 810491 w 1440873"/>
                <a:gd name="connsiteY13" fmla="*/ 685800 h 2341418"/>
                <a:gd name="connsiteX14" fmla="*/ 817418 w 1440873"/>
                <a:gd name="connsiteY14" fmla="*/ 796637 h 2341418"/>
                <a:gd name="connsiteX15" fmla="*/ 824346 w 1440873"/>
                <a:gd name="connsiteY15" fmla="*/ 914400 h 2341418"/>
                <a:gd name="connsiteX16" fmla="*/ 602673 w 1440873"/>
                <a:gd name="connsiteY16" fmla="*/ 990600 h 2341418"/>
                <a:gd name="connsiteX17" fmla="*/ 574964 w 1440873"/>
                <a:gd name="connsiteY17" fmla="*/ 1101437 h 2341418"/>
                <a:gd name="connsiteX18" fmla="*/ 1170709 w 1440873"/>
                <a:gd name="connsiteY18" fmla="*/ 1184564 h 2341418"/>
                <a:gd name="connsiteX19" fmla="*/ 1212273 w 1440873"/>
                <a:gd name="connsiteY19" fmla="*/ 1184564 h 2341418"/>
                <a:gd name="connsiteX20" fmla="*/ 1440873 w 1440873"/>
                <a:gd name="connsiteY20" fmla="*/ 1821873 h 2341418"/>
                <a:gd name="connsiteX21" fmla="*/ 817418 w 1440873"/>
                <a:gd name="connsiteY21" fmla="*/ 1738746 h 2341418"/>
                <a:gd name="connsiteX22" fmla="*/ 789709 w 1440873"/>
                <a:gd name="connsiteY22" fmla="*/ 1967346 h 2341418"/>
                <a:gd name="connsiteX23" fmla="*/ 755073 w 1440873"/>
                <a:gd name="connsiteY23" fmla="*/ 2015837 h 2341418"/>
                <a:gd name="connsiteX24" fmla="*/ 533400 w 1440873"/>
                <a:gd name="connsiteY24" fmla="*/ 2050473 h 2341418"/>
                <a:gd name="connsiteX25" fmla="*/ 505691 w 1440873"/>
                <a:gd name="connsiteY25" fmla="*/ 2341418 h 2341418"/>
                <a:gd name="connsiteX26" fmla="*/ 110837 w 1440873"/>
                <a:gd name="connsiteY26" fmla="*/ 2292928 h 2341418"/>
                <a:gd name="connsiteX27" fmla="*/ 110837 w 1440873"/>
                <a:gd name="connsiteY27" fmla="*/ 2265218 h 2341418"/>
                <a:gd name="connsiteX28" fmla="*/ 0 w 1440873"/>
                <a:gd name="connsiteY28" fmla="*/ 2064328 h 2341418"/>
                <a:gd name="connsiteX29" fmla="*/ 27709 w 1440873"/>
                <a:gd name="connsiteY29" fmla="*/ 1946564 h 2341418"/>
                <a:gd name="connsiteX30" fmla="*/ 6927 w 1440873"/>
                <a:gd name="connsiteY30" fmla="*/ 1918855 h 2341418"/>
                <a:gd name="connsiteX31" fmla="*/ 159327 w 1440873"/>
                <a:gd name="connsiteY31" fmla="*/ 0 h 2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0873" h="2341418">
                  <a:moveTo>
                    <a:pt x="159327" y="0"/>
                  </a:moveTo>
                  <a:lnTo>
                    <a:pt x="464127" y="6928"/>
                  </a:lnTo>
                  <a:lnTo>
                    <a:pt x="353291" y="865909"/>
                  </a:lnTo>
                  <a:lnTo>
                    <a:pt x="387927" y="886691"/>
                  </a:lnTo>
                  <a:lnTo>
                    <a:pt x="533400" y="637309"/>
                  </a:lnTo>
                  <a:lnTo>
                    <a:pt x="540327" y="429491"/>
                  </a:lnTo>
                  <a:lnTo>
                    <a:pt x="498764" y="360218"/>
                  </a:lnTo>
                  <a:lnTo>
                    <a:pt x="450273" y="318655"/>
                  </a:lnTo>
                  <a:lnTo>
                    <a:pt x="554182" y="367146"/>
                  </a:lnTo>
                  <a:lnTo>
                    <a:pt x="651164" y="477982"/>
                  </a:lnTo>
                  <a:lnTo>
                    <a:pt x="588818" y="526473"/>
                  </a:lnTo>
                  <a:lnTo>
                    <a:pt x="671946" y="637309"/>
                  </a:lnTo>
                  <a:lnTo>
                    <a:pt x="734291" y="568037"/>
                  </a:lnTo>
                  <a:lnTo>
                    <a:pt x="810491" y="685800"/>
                  </a:lnTo>
                  <a:lnTo>
                    <a:pt x="817418" y="796637"/>
                  </a:lnTo>
                  <a:lnTo>
                    <a:pt x="824346" y="914400"/>
                  </a:lnTo>
                  <a:lnTo>
                    <a:pt x="602673" y="990600"/>
                  </a:lnTo>
                  <a:lnTo>
                    <a:pt x="574964" y="1101437"/>
                  </a:lnTo>
                  <a:lnTo>
                    <a:pt x="1170709" y="1184564"/>
                  </a:lnTo>
                  <a:lnTo>
                    <a:pt x="1212273" y="1184564"/>
                  </a:lnTo>
                  <a:lnTo>
                    <a:pt x="1440873" y="1821873"/>
                  </a:lnTo>
                  <a:lnTo>
                    <a:pt x="817418" y="1738746"/>
                  </a:lnTo>
                  <a:lnTo>
                    <a:pt x="789709" y="1967346"/>
                  </a:lnTo>
                  <a:lnTo>
                    <a:pt x="755073" y="2015837"/>
                  </a:lnTo>
                  <a:lnTo>
                    <a:pt x="533400" y="2050473"/>
                  </a:lnTo>
                  <a:lnTo>
                    <a:pt x="505691" y="2341418"/>
                  </a:lnTo>
                  <a:lnTo>
                    <a:pt x="110837" y="2292928"/>
                  </a:lnTo>
                  <a:lnTo>
                    <a:pt x="110837" y="2265218"/>
                  </a:lnTo>
                  <a:lnTo>
                    <a:pt x="0" y="2064328"/>
                  </a:lnTo>
                  <a:lnTo>
                    <a:pt x="27709" y="1946564"/>
                  </a:lnTo>
                  <a:lnTo>
                    <a:pt x="6927" y="1918855"/>
                  </a:lnTo>
                  <a:lnTo>
                    <a:pt x="159327" y="0"/>
                  </a:lnTo>
                  <a:close/>
                </a:path>
              </a:pathLst>
            </a:cu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Shape 3">
              <a:extLst>
                <a:ext uri="{FF2B5EF4-FFF2-40B4-BE49-F238E27FC236}">
                  <a16:creationId xmlns:a16="http://schemas.microsoft.com/office/drawing/2014/main" id="{DDCCA578-3495-4C77-A407-EE8EFF0CAD1D}"/>
                </a:ext>
              </a:extLst>
            </p:cNvPr>
            <p:cNvSpPr/>
            <p:nvPr/>
          </p:nvSpPr>
          <p:spPr>
            <a:xfrm>
              <a:off x="5842431" y="5001490"/>
              <a:ext cx="346364" cy="256309"/>
            </a:xfrm>
            <a:custGeom>
              <a:avLst/>
              <a:gdLst>
                <a:gd name="connsiteX0" fmla="*/ 6927 w 360218"/>
                <a:gd name="connsiteY0" fmla="*/ 27709 h 256309"/>
                <a:gd name="connsiteX1" fmla="*/ 360218 w 360218"/>
                <a:gd name="connsiteY1" fmla="*/ 0 h 256309"/>
                <a:gd name="connsiteX2" fmla="*/ 360218 w 360218"/>
                <a:gd name="connsiteY2" fmla="*/ 249382 h 256309"/>
                <a:gd name="connsiteX3" fmla="*/ 55418 w 360218"/>
                <a:gd name="connsiteY3" fmla="*/ 256309 h 256309"/>
                <a:gd name="connsiteX4" fmla="*/ 0 w 360218"/>
                <a:gd name="connsiteY4" fmla="*/ 145473 h 256309"/>
                <a:gd name="connsiteX5" fmla="*/ 6927 w 360218"/>
                <a:gd name="connsiteY5" fmla="*/ 27709 h 25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18" h="256309">
                  <a:moveTo>
                    <a:pt x="6927" y="27709"/>
                  </a:moveTo>
                  <a:lnTo>
                    <a:pt x="360218" y="0"/>
                  </a:lnTo>
                  <a:lnTo>
                    <a:pt x="360218" y="249382"/>
                  </a:lnTo>
                  <a:lnTo>
                    <a:pt x="55418" y="256309"/>
                  </a:lnTo>
                  <a:lnTo>
                    <a:pt x="0" y="145473"/>
                  </a:lnTo>
                  <a:lnTo>
                    <a:pt x="6927" y="27709"/>
                  </a:lnTo>
                  <a:close/>
                </a:path>
              </a:pathLst>
            </a:cu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81BDE13-ADAE-487E-84B5-6A7C27372403}"/>
                </a:ext>
              </a:extLst>
            </p:cNvPr>
            <p:cNvSpPr txBox="1"/>
            <p:nvPr/>
          </p:nvSpPr>
          <p:spPr>
            <a:xfrm>
              <a:off x="6266783" y="91979"/>
              <a:ext cx="2787162" cy="461665"/>
            </a:xfrm>
            <a:prstGeom prst="rect">
              <a:avLst/>
            </a:prstGeom>
            <a:noFill/>
          </p:spPr>
          <p:txBody>
            <a:bodyPr wrap="square" rtlCol="0">
              <a:spAutoFit/>
            </a:bodyPr>
            <a:lstStyle/>
            <a:p>
              <a:pPr algn="r"/>
              <a:r>
                <a:rPr lang="en-US" sz="1200" b="1" dirty="0">
                  <a:solidFill>
                    <a:schemeClr val="bg1"/>
                  </a:solidFill>
                </a:rPr>
                <a:t>Highlands At Ladd Park: </a:t>
              </a:r>
            </a:p>
            <a:p>
              <a:pPr algn="r"/>
              <a:r>
                <a:rPr lang="en-US" sz="1200" b="1" dirty="0">
                  <a:solidFill>
                    <a:schemeClr val="bg1"/>
                  </a:solidFill>
                </a:rPr>
                <a:t>1,217 total units</a:t>
              </a:r>
            </a:p>
          </p:txBody>
        </p:sp>
        <p:sp>
          <p:nvSpPr>
            <p:cNvPr id="23" name="TextBox 22">
              <a:extLst>
                <a:ext uri="{FF2B5EF4-FFF2-40B4-BE49-F238E27FC236}">
                  <a16:creationId xmlns:a16="http://schemas.microsoft.com/office/drawing/2014/main" id="{F181A850-ED3A-42DD-B6B2-07F4ABCB9A3D}"/>
                </a:ext>
              </a:extLst>
            </p:cNvPr>
            <p:cNvSpPr txBox="1"/>
            <p:nvPr/>
          </p:nvSpPr>
          <p:spPr>
            <a:xfrm rot="16462907">
              <a:off x="5964143" y="1166647"/>
              <a:ext cx="1966060" cy="276999"/>
            </a:xfrm>
            <a:prstGeom prst="rect">
              <a:avLst/>
            </a:prstGeom>
            <a:noFill/>
          </p:spPr>
          <p:txBody>
            <a:bodyPr wrap="square" rtlCol="0">
              <a:spAutoFit/>
            </a:bodyPr>
            <a:lstStyle/>
            <a:p>
              <a:r>
                <a:rPr lang="en-US" sz="1200" b="1" dirty="0">
                  <a:solidFill>
                    <a:schemeClr val="bg1"/>
                  </a:solidFill>
                </a:rPr>
                <a:t>2018 City Limits</a:t>
              </a:r>
            </a:p>
          </p:txBody>
        </p:sp>
        <p:sp>
          <p:nvSpPr>
            <p:cNvPr id="10" name="TextBox 9">
              <a:extLst>
                <a:ext uri="{FF2B5EF4-FFF2-40B4-BE49-F238E27FC236}">
                  <a16:creationId xmlns:a16="http://schemas.microsoft.com/office/drawing/2014/main" id="{0A62D2F5-ADCB-49AA-BBF8-49D28392DFB8}"/>
                </a:ext>
              </a:extLst>
            </p:cNvPr>
            <p:cNvSpPr txBox="1"/>
            <p:nvPr/>
          </p:nvSpPr>
          <p:spPr>
            <a:xfrm>
              <a:off x="5815814" y="2769880"/>
              <a:ext cx="2852057" cy="461665"/>
            </a:xfrm>
            <a:prstGeom prst="rect">
              <a:avLst/>
            </a:prstGeom>
            <a:noFill/>
          </p:spPr>
          <p:txBody>
            <a:bodyPr wrap="square" rtlCol="0">
              <a:spAutoFit/>
            </a:bodyPr>
            <a:lstStyle/>
            <a:p>
              <a:r>
                <a:rPr lang="en-US" sz="1200" b="1" dirty="0">
                  <a:solidFill>
                    <a:schemeClr val="bg1"/>
                  </a:solidFill>
                </a:rPr>
                <a:t>2019 Annexation: </a:t>
              </a:r>
            </a:p>
            <a:p>
              <a:r>
                <a:rPr lang="en-US" sz="1200" b="1" dirty="0">
                  <a:solidFill>
                    <a:schemeClr val="bg1"/>
                  </a:solidFill>
                </a:rPr>
                <a:t>475 acres</a:t>
              </a:r>
            </a:p>
          </p:txBody>
        </p:sp>
        <p:sp>
          <p:nvSpPr>
            <p:cNvPr id="11" name="TextBox 10">
              <a:extLst>
                <a:ext uri="{FF2B5EF4-FFF2-40B4-BE49-F238E27FC236}">
                  <a16:creationId xmlns:a16="http://schemas.microsoft.com/office/drawing/2014/main" id="{D9102642-7904-49E3-A449-0E4208428882}"/>
                </a:ext>
              </a:extLst>
            </p:cNvPr>
            <p:cNvSpPr txBox="1"/>
            <p:nvPr/>
          </p:nvSpPr>
          <p:spPr>
            <a:xfrm>
              <a:off x="7403439" y="3459961"/>
              <a:ext cx="2852057" cy="461665"/>
            </a:xfrm>
            <a:prstGeom prst="rect">
              <a:avLst/>
            </a:prstGeom>
            <a:noFill/>
          </p:spPr>
          <p:txBody>
            <a:bodyPr wrap="square" rtlCol="0">
              <a:spAutoFit/>
            </a:bodyPr>
            <a:lstStyle/>
            <a:p>
              <a:r>
                <a:rPr lang="en-US" sz="1200" b="1" dirty="0">
                  <a:solidFill>
                    <a:schemeClr val="bg1"/>
                  </a:solidFill>
                </a:rPr>
                <a:t>2020 Annexation: </a:t>
              </a:r>
            </a:p>
            <a:p>
              <a:r>
                <a:rPr lang="en-US" sz="1200" b="1" dirty="0">
                  <a:solidFill>
                    <a:schemeClr val="bg1"/>
                  </a:solidFill>
                </a:rPr>
                <a:t>340 acres</a:t>
              </a:r>
            </a:p>
          </p:txBody>
        </p:sp>
        <p:sp>
          <p:nvSpPr>
            <p:cNvPr id="34" name="TextBox 33">
              <a:extLst>
                <a:ext uri="{FF2B5EF4-FFF2-40B4-BE49-F238E27FC236}">
                  <a16:creationId xmlns:a16="http://schemas.microsoft.com/office/drawing/2014/main" id="{FFE4D1D7-FF7E-416F-9ACF-E7B3E2E32436}"/>
                </a:ext>
              </a:extLst>
            </p:cNvPr>
            <p:cNvSpPr txBox="1"/>
            <p:nvPr/>
          </p:nvSpPr>
          <p:spPr>
            <a:xfrm>
              <a:off x="5692497" y="78968"/>
              <a:ext cx="1591543" cy="646331"/>
            </a:xfrm>
            <a:prstGeom prst="rect">
              <a:avLst/>
            </a:prstGeom>
            <a:noFill/>
          </p:spPr>
          <p:txBody>
            <a:bodyPr wrap="square" rtlCol="0">
              <a:spAutoFit/>
            </a:bodyPr>
            <a:lstStyle/>
            <a:p>
              <a:r>
                <a:rPr lang="en-US" sz="1200" b="1" dirty="0">
                  <a:solidFill>
                    <a:schemeClr val="bg1"/>
                  </a:solidFill>
                </a:rPr>
                <a:t>Williamson </a:t>
              </a:r>
            </a:p>
            <a:p>
              <a:r>
                <a:rPr lang="en-US" sz="1200" b="1" dirty="0">
                  <a:solidFill>
                    <a:schemeClr val="bg1"/>
                  </a:solidFill>
                </a:rPr>
                <a:t>County </a:t>
              </a:r>
            </a:p>
            <a:p>
              <a:r>
                <a:rPr lang="en-US" sz="1200" b="1" dirty="0">
                  <a:solidFill>
                    <a:schemeClr val="bg1"/>
                  </a:solidFill>
                </a:rPr>
                <a:t>Ag Center</a:t>
              </a:r>
            </a:p>
          </p:txBody>
        </p:sp>
        <p:sp>
          <p:nvSpPr>
            <p:cNvPr id="27" name="TextBox 26">
              <a:extLst>
                <a:ext uri="{FF2B5EF4-FFF2-40B4-BE49-F238E27FC236}">
                  <a16:creationId xmlns:a16="http://schemas.microsoft.com/office/drawing/2014/main" id="{74A8A61E-2AF6-4B28-9289-F18AA9F996C8}"/>
                </a:ext>
              </a:extLst>
            </p:cNvPr>
            <p:cNvSpPr txBox="1"/>
            <p:nvPr/>
          </p:nvSpPr>
          <p:spPr>
            <a:xfrm>
              <a:off x="4321701" y="1248802"/>
              <a:ext cx="1867094" cy="830997"/>
            </a:xfrm>
            <a:prstGeom prst="rect">
              <a:avLst/>
            </a:prstGeom>
            <a:noFill/>
          </p:spPr>
          <p:txBody>
            <a:bodyPr wrap="square" rtlCol="0">
              <a:spAutoFit/>
            </a:bodyPr>
            <a:lstStyle/>
            <a:p>
              <a:pPr algn="r"/>
              <a:r>
                <a:rPr lang="en-US" sz="1200" b="1" dirty="0">
                  <a:solidFill>
                    <a:schemeClr val="bg1"/>
                  </a:solidFill>
                </a:rPr>
                <a:t>Berry Farms </a:t>
              </a:r>
            </a:p>
            <a:p>
              <a:pPr algn="r"/>
              <a:r>
                <a:rPr lang="en-US" sz="1200" b="1" dirty="0">
                  <a:solidFill>
                    <a:schemeClr val="bg1"/>
                  </a:solidFill>
                </a:rPr>
                <a:t>Reams Fleming:</a:t>
              </a:r>
            </a:p>
            <a:p>
              <a:pPr algn="r"/>
              <a:r>
                <a:rPr lang="en-US" sz="1200" b="1" dirty="0">
                  <a:solidFill>
                    <a:schemeClr val="bg1"/>
                  </a:solidFill>
                </a:rPr>
                <a:t>400 multifamily units; </a:t>
              </a:r>
            </a:p>
            <a:p>
              <a:pPr algn="r"/>
              <a:r>
                <a:rPr lang="en-US" sz="1200" b="1" dirty="0">
                  <a:solidFill>
                    <a:schemeClr val="bg1"/>
                  </a:solidFill>
                </a:rPr>
                <a:t>2,212,700 sf commercial</a:t>
              </a:r>
            </a:p>
          </p:txBody>
        </p:sp>
        <p:sp>
          <p:nvSpPr>
            <p:cNvPr id="15" name="TextBox 14">
              <a:extLst>
                <a:ext uri="{FF2B5EF4-FFF2-40B4-BE49-F238E27FC236}">
                  <a16:creationId xmlns:a16="http://schemas.microsoft.com/office/drawing/2014/main" id="{21B1EF88-8326-4D6E-86E3-C87733A8F3B5}"/>
                </a:ext>
              </a:extLst>
            </p:cNvPr>
            <p:cNvSpPr txBox="1"/>
            <p:nvPr/>
          </p:nvSpPr>
          <p:spPr>
            <a:xfrm rot="16433400">
              <a:off x="3495734" y="2128839"/>
              <a:ext cx="3305646" cy="400110"/>
            </a:xfrm>
            <a:prstGeom prst="rect">
              <a:avLst/>
            </a:prstGeom>
            <a:noFill/>
          </p:spPr>
          <p:txBody>
            <a:bodyPr wrap="square" rtlCol="0">
              <a:spAutoFit/>
            </a:bodyPr>
            <a:lstStyle/>
            <a:p>
              <a:r>
                <a:rPr lang="en-US" sz="2000" b="1" dirty="0"/>
                <a:t>I-65 Corridor</a:t>
              </a:r>
            </a:p>
          </p:txBody>
        </p:sp>
      </p:grpSp>
    </p:spTree>
    <p:extLst>
      <p:ext uri="{BB962C8B-B14F-4D97-AF65-F5344CB8AC3E}">
        <p14:creationId xmlns:p14="http://schemas.microsoft.com/office/powerpoint/2010/main" val="311879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C2D0-46F2-4BF2-9B97-2F3FEBA0CC9E}"/>
              </a:ext>
            </a:extLst>
          </p:cNvPr>
          <p:cNvSpPr>
            <a:spLocks noGrp="1"/>
          </p:cNvSpPr>
          <p:nvPr>
            <p:ph type="title"/>
          </p:nvPr>
        </p:nvSpPr>
        <p:spPr>
          <a:xfrm>
            <a:off x="838200" y="365125"/>
            <a:ext cx="10515600" cy="1560657"/>
          </a:xfrm>
        </p:spPr>
        <p:txBody>
          <a:bodyPr/>
          <a:lstStyle/>
          <a:p>
            <a:r>
              <a:rPr lang="en-US" b="1" dirty="0"/>
              <a:t>Questions that have been raised:</a:t>
            </a:r>
          </a:p>
        </p:txBody>
      </p:sp>
      <p:sp>
        <p:nvSpPr>
          <p:cNvPr id="3" name="Content Placeholder 2">
            <a:extLst>
              <a:ext uri="{FF2B5EF4-FFF2-40B4-BE49-F238E27FC236}">
                <a16:creationId xmlns:a16="http://schemas.microsoft.com/office/drawing/2014/main" id="{5FA248F1-EA66-4922-B860-5B17F4811B86}"/>
              </a:ext>
            </a:extLst>
          </p:cNvPr>
          <p:cNvSpPr>
            <a:spLocks noGrp="1"/>
          </p:cNvSpPr>
          <p:nvPr>
            <p:ph idx="1"/>
          </p:nvPr>
        </p:nvSpPr>
        <p:spPr>
          <a:xfrm>
            <a:off x="838199" y="1825625"/>
            <a:ext cx="10716491" cy="4589030"/>
          </a:xfrm>
        </p:spPr>
        <p:txBody>
          <a:bodyPr>
            <a:normAutofit fontScale="77500" lnSpcReduction="20000"/>
          </a:bodyPr>
          <a:lstStyle/>
          <a:p>
            <a:r>
              <a:rPr lang="en-US" dirty="0"/>
              <a:t>Will there be an additional interchange? What will be the impact on future land uses?</a:t>
            </a:r>
          </a:p>
          <a:p>
            <a:r>
              <a:rPr lang="en-US" dirty="0"/>
              <a:t>Can development start anywhere, or is a phasing plan needed?</a:t>
            </a:r>
          </a:p>
          <a:p>
            <a:r>
              <a:rPr lang="en-US" dirty="0"/>
              <a:t>What capacity do our current infrastructure plans accommodate?</a:t>
            </a:r>
          </a:p>
          <a:p>
            <a:r>
              <a:rPr lang="en-US" dirty="0"/>
              <a:t>Will the new clean water facility allow for more density in the area?</a:t>
            </a:r>
          </a:p>
          <a:p>
            <a:r>
              <a:rPr lang="en-US" dirty="0"/>
              <a:t>What natural features do we want to preserve in this area?</a:t>
            </a:r>
          </a:p>
          <a:p>
            <a:r>
              <a:rPr lang="en-US" dirty="0"/>
              <a:t>How do the contours of the area affect infrastructure and development potential?</a:t>
            </a:r>
          </a:p>
          <a:p>
            <a:r>
              <a:rPr lang="en-US" dirty="0"/>
              <a:t>Will our impact fees help offset the costs of needed improvements?</a:t>
            </a:r>
          </a:p>
          <a:p>
            <a:r>
              <a:rPr lang="en-US" dirty="0"/>
              <a:t>Does more land need to be annexed before infrastructure can be extended/improved?</a:t>
            </a:r>
          </a:p>
          <a:p>
            <a:endParaRPr lang="en-US" dirty="0"/>
          </a:p>
          <a:p>
            <a:pPr marL="0" indent="0">
              <a:buNone/>
            </a:pPr>
            <a:endParaRPr lang="en-US" dirty="0"/>
          </a:p>
          <a:p>
            <a:pPr marL="0" indent="0" algn="ctr">
              <a:buNone/>
            </a:pPr>
            <a:r>
              <a:rPr lang="en-US" sz="3900" b="1" dirty="0"/>
              <a:t>Can development begin without these question resolved?</a:t>
            </a:r>
          </a:p>
          <a:p>
            <a:pPr marL="0" indent="0">
              <a:buNone/>
            </a:pPr>
            <a:endParaRPr lang="en-US" dirty="0"/>
          </a:p>
        </p:txBody>
      </p:sp>
    </p:spTree>
    <p:extLst>
      <p:ext uri="{BB962C8B-B14F-4D97-AF65-F5344CB8AC3E}">
        <p14:creationId xmlns:p14="http://schemas.microsoft.com/office/powerpoint/2010/main" val="229366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9A115-2D67-49F4-BF15-59E22B8714E6}"/>
              </a:ext>
            </a:extLst>
          </p:cNvPr>
          <p:cNvSpPr txBox="1"/>
          <p:nvPr/>
        </p:nvSpPr>
        <p:spPr>
          <a:xfrm>
            <a:off x="400293" y="496900"/>
            <a:ext cx="5886777" cy="5847755"/>
          </a:xfrm>
          <a:prstGeom prst="rect">
            <a:avLst/>
          </a:prstGeom>
          <a:noFill/>
        </p:spPr>
        <p:txBody>
          <a:bodyPr wrap="square" rtlCol="0">
            <a:spAutoFit/>
          </a:bodyPr>
          <a:lstStyle/>
          <a:p>
            <a:pPr algn="ctr"/>
            <a:r>
              <a:rPr lang="en-US" sz="3200" dirty="0">
                <a:solidFill>
                  <a:schemeClr val="bg1"/>
                </a:solidFill>
              </a:rPr>
              <a:t>MAJOR THOROUGHFARE PLAN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Of future roadways planned, only the Long Lane Overpass is funded</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Future improvements are driven by development, as with all projects within the MTP.</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Area includes greater than $40 million of roadway improvements, not including the potential overpass/interchange at I-65</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Impact Fees won’t come close to covering this overall price tag.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Property Owner concurrence in the basin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County concurrence with their long-range roadway plan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Investigate transit opportunities</a:t>
            </a:r>
          </a:p>
        </p:txBody>
      </p:sp>
      <p:pic>
        <p:nvPicPr>
          <p:cNvPr id="5" name="Picture 4">
            <a:extLst>
              <a:ext uri="{FF2B5EF4-FFF2-40B4-BE49-F238E27FC236}">
                <a16:creationId xmlns:a16="http://schemas.microsoft.com/office/drawing/2014/main" id="{2EFD1FFB-9736-451D-B2F3-FA332F9A8B22}"/>
              </a:ext>
            </a:extLst>
          </p:cNvPr>
          <p:cNvPicPr>
            <a:picLocks noChangeAspect="1"/>
          </p:cNvPicPr>
          <p:nvPr/>
        </p:nvPicPr>
        <p:blipFill>
          <a:blip r:embed="rId2"/>
          <a:stretch>
            <a:fillRect/>
          </a:stretch>
        </p:blipFill>
        <p:spPr>
          <a:xfrm>
            <a:off x="7247673" y="76541"/>
            <a:ext cx="4866279" cy="6702328"/>
          </a:xfrm>
          <a:prstGeom prst="rect">
            <a:avLst/>
          </a:prstGeom>
        </p:spPr>
      </p:pic>
      <p:pic>
        <p:nvPicPr>
          <p:cNvPr id="6" name="Picture 5">
            <a:extLst>
              <a:ext uri="{FF2B5EF4-FFF2-40B4-BE49-F238E27FC236}">
                <a16:creationId xmlns:a16="http://schemas.microsoft.com/office/drawing/2014/main" id="{8DB6B167-4116-4AAD-B858-0388592EBB5B}"/>
              </a:ext>
            </a:extLst>
          </p:cNvPr>
          <p:cNvPicPr>
            <a:picLocks noChangeAspect="1"/>
          </p:cNvPicPr>
          <p:nvPr/>
        </p:nvPicPr>
        <p:blipFill>
          <a:blip r:embed="rId3"/>
          <a:stretch>
            <a:fillRect/>
          </a:stretch>
        </p:blipFill>
        <p:spPr>
          <a:xfrm>
            <a:off x="7217283" y="69614"/>
            <a:ext cx="4903596" cy="6702328"/>
          </a:xfrm>
          <a:prstGeom prst="rect">
            <a:avLst/>
          </a:prstGeom>
        </p:spPr>
      </p:pic>
      <p:sp>
        <p:nvSpPr>
          <p:cNvPr id="7" name="TextBox 6">
            <a:extLst>
              <a:ext uri="{FF2B5EF4-FFF2-40B4-BE49-F238E27FC236}">
                <a16:creationId xmlns:a16="http://schemas.microsoft.com/office/drawing/2014/main" id="{DC24558D-80A0-42F3-BE38-2AD0A7E56871}"/>
              </a:ext>
            </a:extLst>
          </p:cNvPr>
          <p:cNvSpPr txBox="1"/>
          <p:nvPr/>
        </p:nvSpPr>
        <p:spPr>
          <a:xfrm>
            <a:off x="9671539" y="5319505"/>
            <a:ext cx="1764323" cy="307777"/>
          </a:xfrm>
          <a:prstGeom prst="rect">
            <a:avLst/>
          </a:prstGeom>
          <a:noFill/>
        </p:spPr>
        <p:txBody>
          <a:bodyPr wrap="square" rtlCol="0">
            <a:spAutoFit/>
          </a:bodyPr>
          <a:lstStyle/>
          <a:p>
            <a:r>
              <a:rPr lang="en-US" sz="1400" b="1" dirty="0">
                <a:solidFill>
                  <a:srgbClr val="49ABC6"/>
                </a:solidFill>
              </a:rPr>
              <a:t>Limits of sewer basin</a:t>
            </a:r>
          </a:p>
        </p:txBody>
      </p:sp>
      <p:cxnSp>
        <p:nvCxnSpPr>
          <p:cNvPr id="9" name="Straight Arrow Connector 8">
            <a:extLst>
              <a:ext uri="{FF2B5EF4-FFF2-40B4-BE49-F238E27FC236}">
                <a16:creationId xmlns:a16="http://schemas.microsoft.com/office/drawing/2014/main" id="{DE8D699B-6708-4C14-A162-897B28CF5168}"/>
              </a:ext>
            </a:extLst>
          </p:cNvPr>
          <p:cNvCxnSpPr>
            <a:cxnSpLocks/>
            <a:stCxn id="7" idx="0"/>
          </p:cNvCxnSpPr>
          <p:nvPr/>
        </p:nvCxnSpPr>
        <p:spPr>
          <a:xfrm flipV="1">
            <a:off x="10553701" y="4914900"/>
            <a:ext cx="919478" cy="40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DBD7A6-3A8C-4770-8BCB-7E59486F02A8}"/>
              </a:ext>
            </a:extLst>
          </p:cNvPr>
          <p:cNvCxnSpPr>
            <a:cxnSpLocks/>
            <a:stCxn id="7" idx="2"/>
          </p:cNvCxnSpPr>
          <p:nvPr/>
        </p:nvCxnSpPr>
        <p:spPr>
          <a:xfrm>
            <a:off x="10553701" y="5627282"/>
            <a:ext cx="479180" cy="78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6CC9D3-04B4-4316-AE1C-98F650413B41}"/>
              </a:ext>
            </a:extLst>
          </p:cNvPr>
          <p:cNvSpPr txBox="1"/>
          <p:nvPr/>
        </p:nvSpPr>
        <p:spPr>
          <a:xfrm>
            <a:off x="10687453" y="2809205"/>
            <a:ext cx="1421422" cy="646331"/>
          </a:xfrm>
          <a:prstGeom prst="rect">
            <a:avLst/>
          </a:prstGeom>
          <a:noFill/>
        </p:spPr>
        <p:txBody>
          <a:bodyPr wrap="square" rtlCol="0">
            <a:spAutoFit/>
          </a:bodyPr>
          <a:lstStyle/>
          <a:p>
            <a:r>
              <a:rPr lang="en-US" dirty="0">
                <a:solidFill>
                  <a:schemeClr val="accent6">
                    <a:lumMod val="50000"/>
                  </a:schemeClr>
                </a:solidFill>
              </a:rPr>
              <a:t>Conservation areas</a:t>
            </a:r>
          </a:p>
        </p:txBody>
      </p:sp>
      <p:cxnSp>
        <p:nvCxnSpPr>
          <p:cNvPr id="26" name="Straight Arrow Connector 25">
            <a:extLst>
              <a:ext uri="{FF2B5EF4-FFF2-40B4-BE49-F238E27FC236}">
                <a16:creationId xmlns:a16="http://schemas.microsoft.com/office/drawing/2014/main" id="{AAFCA1A3-A446-4AF8-B733-B7917E50D204}"/>
              </a:ext>
            </a:extLst>
          </p:cNvPr>
          <p:cNvCxnSpPr>
            <a:cxnSpLocks/>
          </p:cNvCxnSpPr>
          <p:nvPr/>
        </p:nvCxnSpPr>
        <p:spPr>
          <a:xfrm flipH="1">
            <a:off x="10260623" y="3132370"/>
            <a:ext cx="532668" cy="12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4B7D42-6C64-43CB-8F79-3D77D3007217}"/>
              </a:ext>
            </a:extLst>
          </p:cNvPr>
          <p:cNvCxnSpPr>
            <a:cxnSpLocks/>
          </p:cNvCxnSpPr>
          <p:nvPr/>
        </p:nvCxnSpPr>
        <p:spPr>
          <a:xfrm flipH="1" flipV="1">
            <a:off x="10051831" y="2655277"/>
            <a:ext cx="741460" cy="477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Magnifying glass">
            <a:extLst>
              <a:ext uri="{FF2B5EF4-FFF2-40B4-BE49-F238E27FC236}">
                <a16:creationId xmlns:a16="http://schemas.microsoft.com/office/drawing/2014/main" id="{54FBA0DF-A6CE-481D-9D51-AE8D4EC902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529046">
            <a:off x="8427384" y="851472"/>
            <a:ext cx="1453803" cy="1453803"/>
          </a:xfrm>
          <a:prstGeom prst="rect">
            <a:avLst/>
          </a:prstGeom>
        </p:spPr>
      </p:pic>
    </p:spTree>
    <p:extLst>
      <p:ext uri="{BB962C8B-B14F-4D97-AF65-F5344CB8AC3E}">
        <p14:creationId xmlns:p14="http://schemas.microsoft.com/office/powerpoint/2010/main" val="6163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9C123F-32DF-49C7-955F-1A363FF6C355}"/>
              </a:ext>
            </a:extLst>
          </p:cNvPr>
          <p:cNvPicPr>
            <a:picLocks noChangeAspect="1"/>
          </p:cNvPicPr>
          <p:nvPr/>
        </p:nvPicPr>
        <p:blipFill rotWithShape="1">
          <a:blip r:embed="rId3"/>
          <a:srcRect r="10666"/>
          <a:stretch/>
        </p:blipFill>
        <p:spPr>
          <a:xfrm>
            <a:off x="5029709" y="205878"/>
            <a:ext cx="7044528" cy="6446243"/>
          </a:xfrm>
          <a:prstGeom prst="rect">
            <a:avLst/>
          </a:prstGeom>
        </p:spPr>
      </p:pic>
      <p:sp>
        <p:nvSpPr>
          <p:cNvPr id="11" name="TextBox 10">
            <a:extLst>
              <a:ext uri="{FF2B5EF4-FFF2-40B4-BE49-F238E27FC236}">
                <a16:creationId xmlns:a16="http://schemas.microsoft.com/office/drawing/2014/main" id="{9C9F532E-C769-4667-8600-70CFC0C7D7F9}"/>
              </a:ext>
            </a:extLst>
          </p:cNvPr>
          <p:cNvSpPr txBox="1"/>
          <p:nvPr/>
        </p:nvSpPr>
        <p:spPr>
          <a:xfrm>
            <a:off x="193963" y="510754"/>
            <a:ext cx="4634346" cy="4832092"/>
          </a:xfrm>
          <a:prstGeom prst="rect">
            <a:avLst/>
          </a:prstGeom>
          <a:noFill/>
        </p:spPr>
        <p:txBody>
          <a:bodyPr wrap="square" rtlCol="0">
            <a:spAutoFit/>
          </a:bodyPr>
          <a:lstStyle/>
          <a:p>
            <a:pPr algn="ctr"/>
            <a:r>
              <a:rPr lang="en-US" sz="3200" cap="all" dirty="0">
                <a:solidFill>
                  <a:schemeClr val="bg1"/>
                </a:solidFill>
              </a:rPr>
              <a:t>Goose Creek sub-basins</a:t>
            </a:r>
          </a:p>
          <a:p>
            <a:pPr algn="ctr"/>
            <a:r>
              <a:rPr lang="en-US" sz="3200" cap="all" dirty="0">
                <a:solidFill>
                  <a:schemeClr val="bg1"/>
                </a:solidFill>
              </a:rPr>
              <a:t>Potential Concerns</a:t>
            </a:r>
          </a:p>
          <a:p>
            <a:pPr algn="ctr"/>
            <a:endParaRPr lang="en-US" sz="2800" dirty="0">
              <a:solidFill>
                <a:schemeClr val="bg1"/>
              </a:solidFill>
            </a:endParaRPr>
          </a:p>
          <a:p>
            <a:pPr marL="342900" indent="-342900">
              <a:buFont typeface="Courier New" panose="02070309020205020404" pitchFamily="49" charset="0"/>
              <a:buChar char="o"/>
            </a:pPr>
            <a:r>
              <a:rPr lang="en-US" dirty="0">
                <a:solidFill>
                  <a:schemeClr val="bg1"/>
                </a:solidFill>
              </a:rPr>
              <a:t>Interceptor upgrades</a:t>
            </a:r>
          </a:p>
          <a:p>
            <a:pPr marL="800100" lvl="1" indent="-342900">
              <a:buFont typeface="Arial" panose="020B0604020202020204" pitchFamily="34" charset="0"/>
              <a:buChar char="•"/>
            </a:pPr>
            <a:r>
              <a:rPr lang="en-US" dirty="0">
                <a:solidFill>
                  <a:schemeClr val="bg1"/>
                </a:solidFill>
              </a:rPr>
              <a:t>Downstream interceptors potentially need upgrades dependent on increased densities</a:t>
            </a:r>
          </a:p>
          <a:p>
            <a:pPr marL="800100" lvl="1" indent="-342900">
              <a:buFont typeface="Arial" panose="020B0604020202020204" pitchFamily="34" charset="0"/>
              <a:buChar char="•"/>
            </a:pPr>
            <a:r>
              <a:rPr lang="en-US" dirty="0">
                <a:solidFill>
                  <a:schemeClr val="bg1"/>
                </a:solidFill>
              </a:rPr>
              <a:t>Proposed interceptor sizes internal to sub-basins are based on November 2004 small area plan</a:t>
            </a:r>
          </a:p>
          <a:p>
            <a:pPr marL="342900" indent="-342900">
              <a:buFont typeface="Courier New" panose="02070309020205020404" pitchFamily="49" charset="0"/>
              <a:buChar char="o"/>
            </a:pPr>
            <a:r>
              <a:rPr lang="en-US" dirty="0">
                <a:solidFill>
                  <a:schemeClr val="bg1"/>
                </a:solidFill>
              </a:rPr>
              <a:t>Other potential concerns</a:t>
            </a:r>
          </a:p>
          <a:p>
            <a:pPr marL="800100" lvl="1" indent="-342900">
              <a:buFont typeface="Arial" panose="020B0604020202020204" pitchFamily="34" charset="0"/>
              <a:buChar char="•"/>
            </a:pPr>
            <a:r>
              <a:rPr lang="en-US" dirty="0">
                <a:solidFill>
                  <a:schemeClr val="bg1"/>
                </a:solidFill>
              </a:rPr>
              <a:t>Redwing lift station facing upgrades with existing availabilities granted.</a:t>
            </a:r>
          </a:p>
          <a:p>
            <a:pPr marL="800100" lvl="1" indent="-342900">
              <a:buFont typeface="Arial" panose="020B0604020202020204" pitchFamily="34" charset="0"/>
              <a:buChar char="•"/>
            </a:pPr>
            <a:r>
              <a:rPr lang="en-US" dirty="0">
                <a:solidFill>
                  <a:schemeClr val="bg1"/>
                </a:solidFill>
              </a:rPr>
              <a:t>Timing of South Water Reclamation Facility may be a factor</a:t>
            </a:r>
          </a:p>
        </p:txBody>
      </p:sp>
    </p:spTree>
    <p:extLst>
      <p:ext uri="{BB962C8B-B14F-4D97-AF65-F5344CB8AC3E}">
        <p14:creationId xmlns:p14="http://schemas.microsoft.com/office/powerpoint/2010/main" val="161423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A0AE4-808D-4C47-8F38-FA93E808932F}"/>
              </a:ext>
            </a:extLst>
          </p:cNvPr>
          <p:cNvPicPr>
            <a:picLocks noChangeAspect="1"/>
          </p:cNvPicPr>
          <p:nvPr/>
        </p:nvPicPr>
        <p:blipFill rotWithShape="1">
          <a:blip r:embed="rId2"/>
          <a:srcRect r="10842"/>
          <a:stretch/>
        </p:blipFill>
        <p:spPr>
          <a:xfrm>
            <a:off x="5036636" y="205878"/>
            <a:ext cx="7030673" cy="6446243"/>
          </a:xfrm>
          <a:prstGeom prst="rect">
            <a:avLst/>
          </a:prstGeom>
        </p:spPr>
      </p:pic>
      <p:sp>
        <p:nvSpPr>
          <p:cNvPr id="3" name="TextBox 2">
            <a:extLst>
              <a:ext uri="{FF2B5EF4-FFF2-40B4-BE49-F238E27FC236}">
                <a16:creationId xmlns:a16="http://schemas.microsoft.com/office/drawing/2014/main" id="{C0F02051-727F-4386-8E26-BC32CAE861E3}"/>
              </a:ext>
            </a:extLst>
          </p:cNvPr>
          <p:cNvSpPr txBox="1"/>
          <p:nvPr/>
        </p:nvSpPr>
        <p:spPr>
          <a:xfrm>
            <a:off x="124691" y="513345"/>
            <a:ext cx="4842164" cy="6217087"/>
          </a:xfrm>
          <a:prstGeom prst="rect">
            <a:avLst/>
          </a:prstGeom>
          <a:noFill/>
        </p:spPr>
        <p:txBody>
          <a:bodyPr wrap="square" rtlCol="0">
            <a:spAutoFit/>
          </a:bodyPr>
          <a:lstStyle/>
          <a:p>
            <a:pPr algn="ctr"/>
            <a:r>
              <a:rPr lang="en-US" sz="3200" cap="all" dirty="0">
                <a:solidFill>
                  <a:schemeClr val="bg1"/>
                </a:solidFill>
              </a:rPr>
              <a:t>Goose Creek sub-basins</a:t>
            </a:r>
          </a:p>
          <a:p>
            <a:pPr algn="ctr"/>
            <a:r>
              <a:rPr lang="en-US" sz="3200" cap="all" dirty="0">
                <a:solidFill>
                  <a:schemeClr val="bg1"/>
                </a:solidFill>
              </a:rPr>
              <a:t>Evaluation Needs</a:t>
            </a:r>
          </a:p>
          <a:p>
            <a:pPr algn="ctr"/>
            <a:endParaRPr lang="en-US" sz="2800" dirty="0">
              <a:solidFill>
                <a:schemeClr val="bg1"/>
              </a:solidFill>
            </a:endParaRPr>
          </a:p>
          <a:p>
            <a:pPr marL="285750" indent="-285750">
              <a:buFont typeface="Courier New" panose="02070309020205020404" pitchFamily="49" charset="0"/>
              <a:buChar char="o"/>
            </a:pPr>
            <a:r>
              <a:rPr lang="en-US" dirty="0">
                <a:solidFill>
                  <a:schemeClr val="bg1"/>
                </a:solidFill>
              </a:rPr>
              <a:t>Proposed future densities in sub-basins should be determined</a:t>
            </a:r>
          </a:p>
          <a:p>
            <a:pPr marL="742950" lvl="1" indent="-285750">
              <a:buFont typeface="Arial" panose="020B0604020202020204" pitchFamily="34" charset="0"/>
              <a:buChar char="•"/>
            </a:pPr>
            <a:r>
              <a:rPr lang="en-US" dirty="0">
                <a:solidFill>
                  <a:schemeClr val="bg1"/>
                </a:solidFill>
              </a:rPr>
              <a:t>Evaluate impact on sizing if sub-basin interceptors</a:t>
            </a:r>
          </a:p>
          <a:p>
            <a:pPr marL="742950" lvl="1" indent="-285750">
              <a:buFont typeface="Arial" panose="020B0604020202020204" pitchFamily="34" charset="0"/>
              <a:buChar char="•"/>
            </a:pPr>
            <a:r>
              <a:rPr lang="en-US" dirty="0">
                <a:solidFill>
                  <a:schemeClr val="bg1"/>
                </a:solidFill>
              </a:rPr>
              <a:t>Evaluate impact on downstream interceptors</a:t>
            </a:r>
          </a:p>
          <a:p>
            <a:pPr marL="742950" lvl="1" indent="-285750">
              <a:buFont typeface="Arial" panose="020B0604020202020204" pitchFamily="34" charset="0"/>
              <a:buChar char="•"/>
            </a:pPr>
            <a:endParaRPr lang="en-US" dirty="0">
              <a:solidFill>
                <a:schemeClr val="bg1"/>
              </a:solidFill>
            </a:endParaRPr>
          </a:p>
          <a:p>
            <a:pPr marL="285750" indent="-285750">
              <a:buFont typeface="Courier New" panose="02070309020205020404" pitchFamily="49" charset="0"/>
              <a:buChar char="o"/>
            </a:pPr>
            <a:r>
              <a:rPr lang="en-US" dirty="0">
                <a:solidFill>
                  <a:schemeClr val="bg1"/>
                </a:solidFill>
              </a:rPr>
              <a:t>South Water Reclamation Facility</a:t>
            </a:r>
          </a:p>
          <a:p>
            <a:pPr marL="742950" lvl="1" indent="-285750">
              <a:buFont typeface="Arial" panose="020B0604020202020204" pitchFamily="34" charset="0"/>
              <a:buChar char="•"/>
            </a:pPr>
            <a:r>
              <a:rPr lang="en-US" dirty="0">
                <a:solidFill>
                  <a:schemeClr val="bg1"/>
                </a:solidFill>
              </a:rPr>
              <a:t>Increased densities may require increase of planned WRF capacity</a:t>
            </a:r>
          </a:p>
          <a:p>
            <a:pPr marL="742950" lvl="1" indent="-285750">
              <a:buFont typeface="Arial" panose="020B0604020202020204" pitchFamily="34" charset="0"/>
              <a:buChar char="•"/>
            </a:pPr>
            <a:r>
              <a:rPr lang="en-US" dirty="0">
                <a:solidFill>
                  <a:schemeClr val="bg1"/>
                </a:solidFill>
              </a:rPr>
              <a:t>Timing of construction of WRF and phasing of development of sub-basins need coordinated</a:t>
            </a:r>
          </a:p>
          <a:p>
            <a:pPr lvl="1"/>
            <a:endParaRPr lang="en-US" dirty="0">
              <a:solidFill>
                <a:schemeClr val="bg1"/>
              </a:solidFill>
            </a:endParaRPr>
          </a:p>
          <a:p>
            <a:pPr marL="285750" indent="-285750">
              <a:buFont typeface="Courier New" panose="02070309020205020404" pitchFamily="49" charset="0"/>
              <a:buChar char="o"/>
            </a:pPr>
            <a:r>
              <a:rPr lang="en-US" dirty="0">
                <a:solidFill>
                  <a:schemeClr val="bg1"/>
                </a:solidFill>
              </a:rPr>
              <a:t>Impact Fees won’t come close to covering this overall price tag.</a:t>
            </a:r>
          </a:p>
          <a:p>
            <a:endParaRPr lang="en-US" dirty="0">
              <a:solidFill>
                <a:schemeClr val="bg1"/>
              </a:solidFill>
            </a:endParaRPr>
          </a:p>
        </p:txBody>
      </p:sp>
    </p:spTree>
    <p:extLst>
      <p:ext uri="{BB962C8B-B14F-4D97-AF65-F5344CB8AC3E}">
        <p14:creationId xmlns:p14="http://schemas.microsoft.com/office/powerpoint/2010/main" val="392076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1065</Words>
  <Application>Microsoft Office PowerPoint</Application>
  <PresentationFormat>Widescreen</PresentationFormat>
  <Paragraphs>172</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Coordinated Study of Land Use, Infrastructure, and Roadway Network for the Goose Creek Drainage Basin</vt:lpstr>
      <vt:lpstr>Envision Franklin: Managed Growth</vt:lpstr>
      <vt:lpstr>2017 Development Suitability Analysis</vt:lpstr>
      <vt:lpstr>2018 Annexation  Capabilities Study</vt:lpstr>
      <vt:lpstr>PowerPoint Presentation</vt:lpstr>
      <vt:lpstr>Questions that have been raised:</vt:lpstr>
      <vt:lpstr>PowerPoint Presentation</vt:lpstr>
      <vt:lpstr>PowerPoint Presentation</vt:lpstr>
      <vt:lpstr>PowerPoint Presentation</vt:lpstr>
      <vt:lpstr>PowerPoint Presentation</vt:lpstr>
      <vt:lpstr>PowerPoint Presentation</vt:lpstr>
      <vt:lpstr>Benefits of a Coordinated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Diaz-Barriga</dc:creator>
  <cp:lastModifiedBy>Amy Diaz-Barriga</cp:lastModifiedBy>
  <cp:revision>128</cp:revision>
  <dcterms:created xsi:type="dcterms:W3CDTF">2021-01-06T14:01:25Z</dcterms:created>
  <dcterms:modified xsi:type="dcterms:W3CDTF">2021-02-08T15:46:02Z</dcterms:modified>
</cp:coreProperties>
</file>